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5" r:id="rId2"/>
  </p:sldMasterIdLst>
  <p:notesMasterIdLst>
    <p:notesMasterId r:id="rId19"/>
  </p:notesMasterIdLst>
  <p:sldIdLst>
    <p:sldId id="299" r:id="rId3"/>
    <p:sldId id="314" r:id="rId4"/>
    <p:sldId id="315" r:id="rId5"/>
    <p:sldId id="316" r:id="rId6"/>
    <p:sldId id="317" r:id="rId7"/>
    <p:sldId id="319" r:id="rId8"/>
    <p:sldId id="318" r:id="rId9"/>
    <p:sldId id="324" r:id="rId10"/>
    <p:sldId id="328" r:id="rId11"/>
    <p:sldId id="326" r:id="rId12"/>
    <p:sldId id="329" r:id="rId13"/>
    <p:sldId id="327" r:id="rId14"/>
    <p:sldId id="331" r:id="rId15"/>
    <p:sldId id="325" r:id="rId16"/>
    <p:sldId id="330" r:id="rId17"/>
    <p:sldId id="33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CCAA-63CE-45BF-BF0A-A50A352026B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8AD8-E3C7-49F7-9EFF-7E03D6CA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&lt;link href=&quot;https://fonts.googleapis.com/css?family=Open+Sans:400,400i,700&quot; rel=&quot;stylesheet&quot;&gt;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&lt;link href=&quot;https://fonts.googleapis.com/css?family=Open+Sans:400,400i,700&quot; rel=&quot;stylesheet&quot;&gt;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 rot="5400000">
            <a:off x="-3458528" y="2789872"/>
            <a:ext cx="7501071" cy="63518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82871" y="1963514"/>
            <a:ext cx="3349758" cy="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  <a:lvl2pPr>
              <a:defRPr>
                <a:latin typeface="&lt;link href=&quot;https://fonts.googleapis.com/css?family=Open+Sans:400,400i,700&quot; rel=&quot;stylesheet&quot;&gt;"/>
              </a:defRPr>
            </a:lvl2pPr>
            <a:lvl3pPr>
              <a:defRPr>
                <a:latin typeface="&lt;link href=&quot;https://fonts.googleapis.com/css?family=Open+Sans:400,400i,700&quot; rel=&quot;stylesheet&quot;&gt;"/>
              </a:defRPr>
            </a:lvl3pPr>
            <a:lvl4pPr>
              <a:defRPr>
                <a:latin typeface="&lt;link href=&quot;https://fonts.googleapis.com/css?family=Open+Sans:400,400i,700&quot; rel=&quot;stylesheet&quot;&gt;"/>
              </a:defRPr>
            </a:lvl4pPr>
            <a:lvl5pPr>
              <a:defRPr>
                <a:latin typeface="&lt;link href=&quot;https://fonts.googleapis.com/css?family=Open+Sans:400,400i,700&quot; rel=&quot;stylesheet&quot;&gt;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3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18" y="0"/>
            <a:ext cx="10898909" cy="537882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353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89" y="1033743"/>
            <a:ext cx="10972030" cy="5160309"/>
          </a:xfrm>
          <a:prstGeom prst="rect">
            <a:avLst/>
          </a:prstGeom>
        </p:spPr>
        <p:txBody>
          <a:bodyPr lIns="91415" tIns="45708" rIns="91415" bIns="45708"/>
          <a:lstStyle>
            <a:lvl1pPr algn="l">
              <a:defRPr sz="2824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04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B806-273C-2A44-990F-6D361A30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02831-FD0F-9446-BE3D-A4838047E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3E9F-F5CF-5146-AB3E-3AC78D11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A8A3-8DAE-BF42-91FB-3D07C2CE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EBAA-9D5A-0B42-B0B5-0C9D251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6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B072-974D-E041-80E5-63E66371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26BD-F1D6-184E-ABDB-44B40411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029A-7EBF-8646-98C9-13F1CF22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F8F3-0BB4-A041-8772-114A73C7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7673-C561-D843-A1EF-31B62C77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7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AEBC-9D86-484D-82B4-60DE3C9E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C4E2-7C23-6943-B9C7-186E9C4C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387AF-209D-054B-AA9F-9C87303B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71E3-24FA-624A-83F1-329C9316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95AD-56EF-BB42-A30D-7474759F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3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09C6-ECE4-C744-A3CB-1F061E9C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D9D0-7E0D-BE4C-88A7-2C22861F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F1AB-F99B-F34E-A77D-33C87F55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E9834-34FB-634C-BD62-FDE5BA0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4613A-22BF-B140-8C42-006DB0B2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B9F6-6059-5B41-A68A-A67C99B8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7197-0EE2-A342-B5CD-547DCB8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A180-9DC0-B64F-888A-AFA6C6EF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E6241-6D71-4243-8A5E-65164035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76DB3-9D12-A042-B8A1-D30C1F8C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7BCB5-6D7D-3348-AC25-E623634A6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7A8C6-C9B6-A54D-8B75-DCCB610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8A7FE-7F17-AC4F-839C-6F4D5362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17801-B467-E545-B085-3D3D7E3D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C621-AEAC-AD42-8CCE-13B0818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B016D-E282-E640-9C92-B6251DCC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DB0AB-AEA3-1446-BC96-4EF18A7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0A4FB-7D4F-8249-BFF1-DFDEB87B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5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DA33E-0A63-C746-A744-46C41D9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E01F-9F4E-3049-9259-443BC5EA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A8FE-E5A8-274A-99EE-C6B6D7FE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2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57225"/>
            <a:ext cx="11820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1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87BD-F29A-374B-9234-F9F31FD2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665D-1029-094F-9884-32A259E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0633D-0122-B041-A85A-7924137A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E1E6-DBEF-E54E-A93E-6E3A7193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A4F3-15B8-5948-8831-3CF884B0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E4C2-5F3B-A74B-8653-02417379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5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74F6-1025-5E44-AEE3-A25A5C07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A300-9699-B146-92B3-43FEB29E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199DF-3794-9A4E-8DFD-FF5662F5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FE4F8-DA2E-7A40-AF86-4F8ACCA9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CEAD3-6493-E34F-87B9-1EF7CF9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AFD3-A240-B642-A617-2BEF1E7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1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E49-20F2-F84B-8119-63BB77C6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05E0B-C610-DB49-A185-24E7C3EC2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703DF-1BE7-1A41-A0EA-67D37ED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C795-0A1C-B64C-94EB-C5F16B80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F201-E985-F344-97FC-D4EFA0DA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4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F0BDD-6CC1-9545-B6DD-C394460F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D61AE-4017-B645-A4E6-0FEB2D4A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4309-4C0E-E64D-9488-EAF3ADDE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13DF-B409-564E-84E2-1AAB4165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3EFC-B100-604F-9C7C-A7C5F084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9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&lt;link href=&quot;https://fonts.googleapis.com/css?family=Open+Sans:400,400i,700&quot; rel=&quot;stylesheet&quot;&gt;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8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  <a:lvl2pPr>
              <a:defRPr>
                <a:latin typeface="&lt;link href=&quot;https://fonts.googleapis.com/css?family=Open+Sans:400,400i,700&quot; rel=&quot;stylesheet&quot;&gt;"/>
              </a:defRPr>
            </a:lvl2pPr>
            <a:lvl3pPr>
              <a:defRPr>
                <a:latin typeface="&lt;link href=&quot;https://fonts.googleapis.com/css?family=Open+Sans:400,400i,700&quot; rel=&quot;stylesheet&quot;&gt;"/>
              </a:defRPr>
            </a:lvl3pPr>
            <a:lvl4pPr>
              <a:defRPr>
                <a:latin typeface="&lt;link href=&quot;https://fonts.googleapis.com/css?family=Open+Sans:400,400i,700&quot; rel=&quot;stylesheet&quot;&gt;"/>
              </a:defRPr>
            </a:lvl4pPr>
            <a:lvl5pPr>
              <a:defRPr>
                <a:latin typeface="&lt;link href=&quot;https://fonts.googleapis.com/css?family=Open+Sans:400,400i,700&quot; rel=&quot;stylesheet&quot;&gt;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  <a:lvl2pPr>
              <a:defRPr>
                <a:latin typeface="&lt;link href=&quot;https://fonts.googleapis.com/css?family=Open+Sans:400,400i,700&quot; rel=&quot;stylesheet&quot;&gt;"/>
              </a:defRPr>
            </a:lvl2pPr>
            <a:lvl3pPr>
              <a:defRPr>
                <a:latin typeface="&lt;link href=&quot;https://fonts.googleapis.com/css?family=Open+Sans:400,400i,700&quot; rel=&quot;stylesheet&quot;&gt;"/>
              </a:defRPr>
            </a:lvl3pPr>
            <a:lvl4pPr>
              <a:defRPr>
                <a:latin typeface="&lt;link href=&quot;https://fonts.googleapis.com/css?family=Open+Sans:400,400i,700&quot; rel=&quot;stylesheet&quot;&gt;"/>
              </a:defRPr>
            </a:lvl4pPr>
            <a:lvl5pPr>
              <a:defRPr>
                <a:latin typeface="&lt;link href=&quot;https://fonts.googleapis.com/css?family=Open+Sans:400,400i,700&quot; rel=&quot;stylesheet&quot;&gt;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0075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&lt;link href=&quot;https://fonts.googleapis.com/css?family=Open+Sans:400,400i,700&quot; rel=&quot;stylesheet&quot;&gt;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  <a:lvl2pPr>
              <a:defRPr>
                <a:latin typeface="&lt;link href=&quot;https://fonts.googleapis.com/css?family=Open+Sans:400,400i,700&quot; rel=&quot;stylesheet&quot;&gt;"/>
              </a:defRPr>
            </a:lvl2pPr>
            <a:lvl3pPr>
              <a:defRPr>
                <a:latin typeface="&lt;link href=&quot;https://fonts.googleapis.com/css?family=Open+Sans:400,400i,700&quot; rel=&quot;stylesheet&quot;&gt;"/>
              </a:defRPr>
            </a:lvl3pPr>
            <a:lvl4pPr>
              <a:defRPr>
                <a:latin typeface="&lt;link href=&quot;https://fonts.googleapis.com/css?family=Open+Sans:400,400i,700&quot; rel=&quot;stylesheet&quot;&gt;"/>
              </a:defRPr>
            </a:lvl4pPr>
            <a:lvl5pPr>
              <a:defRPr>
                <a:latin typeface="&lt;link href=&quot;https://fonts.googleapis.com/css?family=Open+Sans:400,400i,700&quot; rel=&quot;stylesheet&quot;&gt;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&lt;link href=&quot;https://fonts.googleapis.com/css?family=Open+Sans:400,400i,700&quot; rel=&quot;stylesheet&quot;&gt;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&lt;link href=&quot;https://fonts.googleapis.com/css?family=Open+Sans:400,400i,700&quot; rel=&quot;stylesheet&quot;&gt;"/>
              </a:defRPr>
            </a:lvl1pPr>
            <a:lvl2pPr>
              <a:defRPr>
                <a:latin typeface="&lt;link href=&quot;https://fonts.googleapis.com/css?family=Open+Sans:400,400i,700&quot; rel=&quot;stylesheet&quot;&gt;"/>
              </a:defRPr>
            </a:lvl2pPr>
            <a:lvl3pPr>
              <a:defRPr>
                <a:latin typeface="&lt;link href=&quot;https://fonts.googleapis.com/css?family=Open+Sans:400,400i,700&quot; rel=&quot;stylesheet&quot;&gt;"/>
              </a:defRPr>
            </a:lvl3pPr>
            <a:lvl4pPr>
              <a:defRPr>
                <a:latin typeface="&lt;link href=&quot;https://fonts.googleapis.com/css?family=Open+Sans:400,400i,700&quot; rel=&quot;stylesheet&quot;&gt;"/>
              </a:defRPr>
            </a:lvl4pPr>
            <a:lvl5pPr>
              <a:defRPr>
                <a:latin typeface="&lt;link href=&quot;https://fonts.googleapis.com/css?family=Open+Sans:400,400i,700&quot; rel=&quot;stylesheet&quot;&gt;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600075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3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00075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3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00075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6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&lt;link href=&quot;https://fonts.googleapis.com/css?family=Open+Sans:400,400i,700&quot; rel=&quot;stylesheet&quot;&gt;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&lt;link href=&quot;https://fonts.googleapis.com/css?family=Open+Sans:400,400i,700&quot; rel=&quot;stylesheet&quot;&gt;"/>
              </a:defRPr>
            </a:lvl1pPr>
            <a:lvl2pPr>
              <a:defRPr sz="2800">
                <a:latin typeface="&lt;link href=&quot;https://fonts.googleapis.com/css?family=Open+Sans:400,400i,700&quot; rel=&quot;stylesheet&quot;&gt;"/>
              </a:defRPr>
            </a:lvl2pPr>
            <a:lvl3pPr>
              <a:defRPr sz="2400">
                <a:latin typeface="&lt;link href=&quot;https://fonts.googleapis.com/css?family=Open+Sans:400,400i,700&quot; rel=&quot;stylesheet&quot;&gt;"/>
              </a:defRPr>
            </a:lvl3pPr>
            <a:lvl4pPr>
              <a:defRPr sz="2000">
                <a:latin typeface="&lt;link href=&quot;https://fonts.googleapis.com/css?family=Open+Sans:400,400i,700&quot; rel=&quot;stylesheet&quot;&gt;"/>
              </a:defRPr>
            </a:lvl4pPr>
            <a:lvl5pPr>
              <a:defRPr sz="2000">
                <a:latin typeface="&lt;link href=&quot;https://fonts.googleapis.com/css?family=Open+Sans:400,400i,700&quot; rel=&quot;stylesheet&quot;&gt;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&lt;link href=&quot;https://fonts.googleapis.com/css?family=Open+Sans:400,400i,700&quot; rel=&quot;stylesheet&quot;&gt;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00075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5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&lt;link href=&quot;https://fonts.googleapis.com/css?family=Open+Sans:400,400i,700&quot; rel=&quot;stylesheet&quot;&gt;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&lt;link href=&quot;https://fonts.googleapis.com/css?family=Open+Sans:400,400i,700&quot; rel=&quot;stylesheet&quot;&gt;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&lt;link href=&quot;https://fonts.googleapis.com/css?family=Open+Sans:400,400i,700&quot; rel=&quot;stylesheet&quot;&gt;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0" y="6243899"/>
            <a:ext cx="3349758" cy="6351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00075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9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F857-C797-8E4B-8156-B33175FDECB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5EDF-7E13-474F-A097-84FA52F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A8540-0A14-6F47-B83C-E89C8CC36996}"/>
              </a:ext>
            </a:extLst>
          </p:cNvPr>
          <p:cNvSpPr/>
          <p:nvPr userDrawn="1"/>
        </p:nvSpPr>
        <p:spPr>
          <a:xfrm>
            <a:off x="0" y="6243898"/>
            <a:ext cx="12192000" cy="614103"/>
          </a:xfrm>
          <a:prstGeom prst="rect">
            <a:avLst/>
          </a:prstGeom>
          <a:solidFill>
            <a:srgbClr val="001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A428-3649-3647-8FC1-C0F63143F2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3899"/>
            <a:ext cx="3349758" cy="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&lt;link href=&quot;https://fonts.googleapis.com/css?family=Open+Sans:400,400i,700&quot; rel=&quot;stylesheet&quot;&gt;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&lt;link href=&quot;https://fonts.googleapis.com/css?family=Open+Sans:400,400i,700&quot; rel=&quot;stylesheet&quot;&gt;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&lt;link href=&quot;https://fonts.googleapis.com/css?family=Open+Sans:400,400i,700&quot; rel=&quot;stylesheet&quot;&gt;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&lt;link href=&quot;https://fonts.googleapis.com/css?family=Open+Sans:400,400i,700&quot; rel=&quot;stylesheet&quot;&gt;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&lt;link href=&quot;https://fonts.googleapis.com/css?family=Open+Sans:400,400i,700&quot; rel=&quot;stylesheet&quot;&gt;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978EC-9907-6E4C-A668-EC9E906D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2C08-3D8F-EE44-AD04-E6C4E62A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5358F-05A0-BC46-AE44-EADDC46D2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7153-B658-BC4A-BAE9-B6A78E9A85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8A00-85E6-BE4A-86D2-B297BF56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717F-D07F-9948-BA45-D728523E7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CA07-45C7-8142-9F4D-3A07AD48D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766" y="4863426"/>
            <a:ext cx="11951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0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APPA Town Hall: Impact of COVID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161" y="228600"/>
            <a:ext cx="6750337" cy="4499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1679" y="528762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 defTabSz="457200">
              <a:defRPr/>
            </a:pPr>
            <a:r>
              <a:rPr lang="en-US" sz="28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Spaces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688" y="121310"/>
            <a:ext cx="7007936" cy="475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9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- Classrooms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6" y="856007"/>
            <a:ext cx="8257024" cy="4846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7151" y="781654"/>
            <a:ext cx="442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Tiered Lecture Style flex seats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7012" y="1754795"/>
            <a:ext cx="39849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Seat Count: 111 (20 SF/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6’ Distancing Count: 30 (74 SF/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1026" name="Picture 6" descr="https://25live.collegenet.com/25live/data/duke/run/image?image_id=151&amp;caller=S25ImageDao.getUrl-p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900" y="3656740"/>
            <a:ext cx="3583363" cy="23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9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43" y="898475"/>
            <a:ext cx="8421217" cy="4849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- Classrooms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2494" y="1685293"/>
            <a:ext cx="556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Seat Count: 28 (20 SF/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 Arm @ 6’ Distancing: 12 Seats (48 SF/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2494" y="1081516"/>
            <a:ext cx="35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 Arm vs. Tables</a:t>
            </a:r>
          </a:p>
        </p:txBody>
      </p:sp>
      <p:pic>
        <p:nvPicPr>
          <p:cNvPr id="6" name="Picture 2" descr="https://25live.collegenet.com/25live/data/duke/run/image?caller=locDetailsLayouts&amp;image_id=19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1838" y="4088695"/>
            <a:ext cx="2834554" cy="18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0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- Classrooms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02" y="786207"/>
            <a:ext cx="8315187" cy="4815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7707" y="1685293"/>
            <a:ext cx="543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Seat Count: 28 (20 SF/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 Tables @ 6’ Distancing: 9 Seats (63 SF/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7311" y="1043947"/>
            <a:ext cx="318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 Arm vs. Tables</a:t>
            </a:r>
          </a:p>
        </p:txBody>
      </p:sp>
      <p:pic>
        <p:nvPicPr>
          <p:cNvPr id="8" name="Picture 2" descr="https://25live.collegenet.com/25live/data/duke/run/image?caller=locDetailsLayouts&amp;image_id=19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992" y="3822688"/>
            <a:ext cx="2834554" cy="18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9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– Class Labs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6124" y="711935"/>
            <a:ext cx="8578391" cy="5430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6462" y="801278"/>
            <a:ext cx="1395167" cy="32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- Dining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750" y="746126"/>
            <a:ext cx="4707457" cy="5346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284" y="2059538"/>
            <a:ext cx="2804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Seat Count: 438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6’ Distancing Count: 121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27% of Seats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Accomodated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0687" y="1348740"/>
            <a:ext cx="413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Student Union – Plaza Level</a:t>
            </a:r>
          </a:p>
        </p:txBody>
      </p:sp>
      <p:pic>
        <p:nvPicPr>
          <p:cNvPr id="2052" name="Picture 4" descr="https://roschmann.group/files/2018/06/copyright-otto_grimshawdwur_ewing-2768-1280x8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4284" y="3799734"/>
            <a:ext cx="3000568" cy="20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st Campus Union / Grimshaw | ArchDail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90" y="1319470"/>
            <a:ext cx="2938480" cy="44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5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-1" y="108065"/>
            <a:ext cx="12048095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4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– Conference Rooms, RRs, Break Rooms &amp; Work Stations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91" y="791852"/>
            <a:ext cx="11840704" cy="537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78" y="1816330"/>
            <a:ext cx="1954400" cy="1525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5382" y="1862051"/>
            <a:ext cx="4547062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77193" y="3341715"/>
            <a:ext cx="4605251" cy="565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1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– Lessons Learned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354F5F3-9563-0249-8E0F-CC16705AF931}"/>
              </a:ext>
            </a:extLst>
          </p:cNvPr>
          <p:cNvSpPr txBox="1">
            <a:spLocks/>
          </p:cNvSpPr>
          <p:nvPr/>
        </p:nvSpPr>
        <p:spPr>
          <a:xfrm>
            <a:off x="285865" y="1058473"/>
            <a:ext cx="937352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Test-fits are critical to determine actual impacts vs. hypothetical calculated impacts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numbers of sections needed to teach the same number of students sometimes doubles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class labs, the equipment can be a limiting factor more than seating (e.g. fume hoods, microscopes, etc.)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most part, open workstations are not impacted by 6’ distancing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Dining impacts are significant and may result in ‘grab &amp; go’ becoming the norm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Dorm rooms going from doubles to singles has ripple-effects on student life and on-campus capacity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communication with Provost’s Office, Sr. Admin and Registrar’s Office is key. 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680" y="3610792"/>
            <a:ext cx="7336533" cy="24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4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370" y="1009185"/>
            <a:ext cx="3934031" cy="4846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173" y="102851"/>
            <a:ext cx="11951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 for Returning to the Workplace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57" y="1009186"/>
            <a:ext cx="3707037" cy="4764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875429" y="3964258"/>
            <a:ext cx="1963878" cy="128239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074" y="927548"/>
            <a:ext cx="3864308" cy="48462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69074" y="1865745"/>
            <a:ext cx="3780120" cy="254923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8"/>
            <a:ext cx="856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Re-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614" y="953429"/>
            <a:ext cx="4867507" cy="4867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48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071" y="812406"/>
            <a:ext cx="2225658" cy="4390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240" y="89654"/>
            <a:ext cx="3905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Page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59" y="1154152"/>
            <a:ext cx="6700381" cy="4243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145506" y="812406"/>
            <a:ext cx="2492311" cy="436407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94909" y="1154152"/>
            <a:ext cx="4850597" cy="1154939"/>
          </a:xfrm>
          <a:prstGeom prst="lin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181" y="3464029"/>
            <a:ext cx="1473801" cy="1738807"/>
          </a:xfrm>
          <a:prstGeom prst="lin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53" y="5365954"/>
            <a:ext cx="2715004" cy="6287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43153" y="5276175"/>
            <a:ext cx="2414734" cy="80829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" y="89654"/>
            <a:ext cx="115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FAQs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516" y="750524"/>
            <a:ext cx="9019052" cy="51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EC9552-1637-114D-A0DB-ED23CF64E049}"/>
              </a:ext>
            </a:extLst>
          </p:cNvPr>
          <p:cNvSpPr txBox="1"/>
          <p:nvPr/>
        </p:nvSpPr>
        <p:spPr>
          <a:xfrm>
            <a:off x="90825" y="0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Fliers &amp; Signs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74" y="2263792"/>
            <a:ext cx="2732697" cy="354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33" y="843156"/>
            <a:ext cx="2826764" cy="35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4722"/>
              </p:ext>
            </p:extLst>
          </p:nvPr>
        </p:nvGraphicFramePr>
        <p:xfrm>
          <a:off x="6817993" y="1076151"/>
          <a:ext cx="5104047" cy="313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5" imgW="14945400" imgH="9161280" progId="Acrobat.Document.DC">
                  <p:embed/>
                </p:oleObj>
              </mc:Choice>
              <mc:Fallback>
                <p:oleObj name="Acrobat Document" r:id="rId5" imgW="14945400" imgH="9161280" progId="Acrobat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7993" y="1076151"/>
                        <a:ext cx="5104047" cy="313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01285" y="4436425"/>
            <a:ext cx="924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FLOOR </a:t>
            </a:r>
          </a:p>
          <a:p>
            <a:r>
              <a:rPr lang="en-US" sz="1600" b="1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1858" y="4812037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FLIERS</a:t>
            </a:r>
          </a:p>
        </p:txBody>
      </p:sp>
    </p:spTree>
    <p:extLst>
      <p:ext uri="{BB962C8B-B14F-4D97-AF65-F5344CB8AC3E}">
        <p14:creationId xmlns:p14="http://schemas.microsoft.com/office/powerpoint/2010/main" val="175037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69" y="674429"/>
            <a:ext cx="5645739" cy="803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240" y="89654"/>
            <a:ext cx="6485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2-Week Facility Re-Open Task List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171" y="1657780"/>
            <a:ext cx="7539168" cy="4112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61" y="4843320"/>
            <a:ext cx="2823927" cy="7780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23120" y="1334683"/>
            <a:ext cx="1340518" cy="111886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890822" y="1277888"/>
            <a:ext cx="536339" cy="366895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92890" y="1113183"/>
            <a:ext cx="5134270" cy="1647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4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320" y="1956336"/>
            <a:ext cx="6488047" cy="3743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354F5F3-9563-0249-8E0F-CC16705AF931}"/>
              </a:ext>
            </a:extLst>
          </p:cNvPr>
          <p:cNvSpPr txBox="1">
            <a:spLocks/>
          </p:cNvSpPr>
          <p:nvPr/>
        </p:nvSpPr>
        <p:spPr>
          <a:xfrm>
            <a:off x="285866" y="1058473"/>
            <a:ext cx="661950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&lt;link href=&quot;https://fonts.googleapis.com/css?family=Open+Sans:400,400i,700&quot; rel=&quot;stylesheet&quot;&gt;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6’ social distancing in-place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Architectural test-fits have been underway to determine the impacts of social distancing for the following space types: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Classrooms/Seminar Rooms/Auditoriums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Labs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Labs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Dining 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Conference Rooms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Rooms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Lounges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office environments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P.E./Rec Rooms</a:t>
            </a:r>
          </a:p>
          <a:p>
            <a:pPr lvl="1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will inform max capacities and numbers of sections needed for classes and class labs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5AB-6371-4240-B25D-A99ABEE4FE3D}"/>
              </a:ext>
            </a:extLst>
          </p:cNvPr>
          <p:cNvSpPr txBox="1">
            <a:spLocks/>
          </p:cNvSpPr>
          <p:nvPr/>
        </p:nvSpPr>
        <p:spPr>
          <a:xfrm>
            <a:off x="285866" y="108065"/>
            <a:ext cx="10898909" cy="537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Dedensifying</a:t>
            </a:r>
            <a:r>
              <a:rPr lang="en-US" sz="3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 - Classrooms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4316" y="1770134"/>
            <a:ext cx="4192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Seat Count: 88 (25 SF/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6’ Distancing Count: 26 (84 SF/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4316" y="1110601"/>
            <a:ext cx="4691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Tiered Lecture Style fixed seats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61" y="795201"/>
            <a:ext cx="5429597" cy="5343096"/>
          </a:xfrm>
          <a:prstGeom prst="rect">
            <a:avLst/>
          </a:prstGeom>
        </p:spPr>
      </p:pic>
      <p:pic>
        <p:nvPicPr>
          <p:cNvPr id="2050" name="Picture 2" descr="Presentation Venues | Duke's Fuqua School of Busine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996" y="3275556"/>
            <a:ext cx="3907797" cy="26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42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Duke Light">
      <a:dk1>
        <a:srgbClr val="001A57"/>
      </a:dk1>
      <a:lt1>
        <a:srgbClr val="FFFFFF"/>
      </a:lt1>
      <a:dk2>
        <a:srgbClr val="666666"/>
      </a:dk2>
      <a:lt2>
        <a:srgbClr val="E2E6ED"/>
      </a:lt2>
      <a:accent1>
        <a:srgbClr val="005587"/>
      </a:accent1>
      <a:accent2>
        <a:srgbClr val="0577B1"/>
      </a:accent2>
      <a:accent3>
        <a:srgbClr val="FFD960"/>
      </a:accent3>
      <a:accent4>
        <a:srgbClr val="C84E00"/>
      </a:accent4>
      <a:accent5>
        <a:srgbClr val="993399"/>
      </a:accent5>
      <a:accent6>
        <a:srgbClr val="339898"/>
      </a:accent6>
      <a:hlink>
        <a:srgbClr val="E89923"/>
      </a:hlink>
      <a:folHlink>
        <a:srgbClr val="E899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B8E47FC-7D2F-7D45-A160-C4814F959E98}" vid="{464B59C9-4F8E-C946-84FB-E3EE7BB86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396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&lt;link href="https://fonts.googleapis.com/css?family=Open+Sans:400,400i,700" rel="stylesheet"&gt;</vt:lpstr>
      <vt:lpstr>Arial</vt:lpstr>
      <vt:lpstr>Calibri</vt:lpstr>
      <vt:lpstr>Calibri Light</vt:lpstr>
      <vt:lpstr>Open Sans</vt:lpstr>
      <vt:lpstr>Office Theme</vt:lpstr>
      <vt:lpstr>3_Office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Noonan</dc:creator>
  <cp:lastModifiedBy>Anita Dosik</cp:lastModifiedBy>
  <cp:revision>161</cp:revision>
  <dcterms:created xsi:type="dcterms:W3CDTF">2020-05-05T12:31:58Z</dcterms:created>
  <dcterms:modified xsi:type="dcterms:W3CDTF">2020-06-19T21:21:33Z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1F913231-AF47-4C9C-B967-F204019564FB</vt:lpwstr>
  </property>
  <property fmtid="{D5CDD505-2E9C-101B-9397-08002B2CF9AE}" pid="3" name="ArticulatePath">
    <vt:lpwstr>APPA Presentation 06_2020 v3</vt:lpwstr>
  </property>
</Properties>
</file>