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6" r:id="rId5"/>
    <p:sldId id="296" r:id="rId6"/>
    <p:sldId id="299" r:id="rId7"/>
    <p:sldId id="259" r:id="rId8"/>
    <p:sldId id="344" r:id="rId9"/>
    <p:sldId id="276" r:id="rId10"/>
    <p:sldId id="266" r:id="rId11"/>
    <p:sldId id="345" r:id="rId12"/>
    <p:sldId id="287" r:id="rId13"/>
    <p:sldId id="350" r:id="rId14"/>
    <p:sldId id="339" r:id="rId15"/>
    <p:sldId id="357" r:id="rId16"/>
    <p:sldId id="352" r:id="rId17"/>
    <p:sldId id="358" r:id="rId18"/>
    <p:sldId id="359" r:id="rId19"/>
    <p:sldId id="272" r:id="rId20"/>
    <p:sldId id="291" r:id="rId21"/>
    <p:sldId id="318" r:id="rId22"/>
    <p:sldId id="355" r:id="rId23"/>
    <p:sldId id="356" r:id="rId24"/>
    <p:sldId id="346" r:id="rId25"/>
    <p:sldId id="313" r:id="rId26"/>
    <p:sldId id="347" r:id="rId27"/>
    <p:sldId id="317" r:id="rId28"/>
    <p:sldId id="314" r:id="rId29"/>
    <p:sldId id="316" r:id="rId30"/>
    <p:sldId id="315" r:id="rId31"/>
    <p:sldId id="349" r:id="rId32"/>
    <p:sldId id="328" r:id="rId33"/>
    <p:sldId id="301" r:id="rId34"/>
    <p:sldId id="332" r:id="rId35"/>
    <p:sldId id="337" r:id="rId36"/>
    <p:sldId id="33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56C"/>
    <a:srgbClr val="ADC8DD"/>
    <a:srgbClr val="D6BBEB"/>
    <a:srgbClr val="89DC7E"/>
    <a:srgbClr val="F66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9D9D1-7931-4224-91DC-307AFB5995B7}" v="2" dt="2022-10-11T20:52:07.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5"/>
    <p:restoredTop sz="92653" autoAdjust="0"/>
  </p:normalViewPr>
  <p:slideViewPr>
    <p:cSldViewPr snapToGrid="0">
      <p:cViewPr varScale="1">
        <p:scale>
          <a:sx n="76" d="100"/>
          <a:sy n="76" d="100"/>
        </p:scale>
        <p:origin x="1018" y="62"/>
      </p:cViewPr>
      <p:guideLst/>
    </p:cSldViewPr>
  </p:slideViewPr>
  <p:notesTextViewPr>
    <p:cViewPr>
      <p:scale>
        <a:sx n="3" d="2"/>
        <a:sy n="3" d="2"/>
      </p:scale>
      <p:origin x="0" y="0"/>
    </p:cViewPr>
  </p:notesTextViewPr>
  <p:sorterViewPr>
    <p:cViewPr varScale="1">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2036D-E52F-4981-B5D1-E24D60E4B89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19BFED0-D1B8-40A8-8257-D090ECF0052A}">
      <dgm:prSet/>
      <dgm:spPr/>
      <dgm:t>
        <a:bodyPr/>
        <a:lstStyle/>
        <a:p>
          <a:r>
            <a:rPr lang="en-US"/>
            <a:t>Ventilation</a:t>
          </a:r>
        </a:p>
      </dgm:t>
    </dgm:pt>
    <dgm:pt modelId="{48F10F64-6388-40FE-83B2-94FC134A789E}" type="parTrans" cxnId="{39DDE3E6-06A1-496E-86C3-ED93B9796ED3}">
      <dgm:prSet/>
      <dgm:spPr/>
      <dgm:t>
        <a:bodyPr/>
        <a:lstStyle/>
        <a:p>
          <a:endParaRPr lang="en-US"/>
        </a:p>
      </dgm:t>
    </dgm:pt>
    <dgm:pt modelId="{D550291C-0E24-4015-8D00-3E10ADAB3852}" type="sibTrans" cxnId="{39DDE3E6-06A1-496E-86C3-ED93B9796ED3}">
      <dgm:prSet/>
      <dgm:spPr/>
      <dgm:t>
        <a:bodyPr/>
        <a:lstStyle/>
        <a:p>
          <a:endParaRPr lang="en-US"/>
        </a:p>
      </dgm:t>
    </dgm:pt>
    <dgm:pt modelId="{24A95275-A983-4B87-9E3D-68E380E8E9AC}">
      <dgm:prSet/>
      <dgm:spPr/>
      <dgm:t>
        <a:bodyPr/>
        <a:lstStyle/>
        <a:p>
          <a:r>
            <a:rPr lang="en-US"/>
            <a:t>Air Quality</a:t>
          </a:r>
        </a:p>
      </dgm:t>
    </dgm:pt>
    <dgm:pt modelId="{9B409877-152A-4F6D-9B09-66EF070C5235}" type="parTrans" cxnId="{D3AEA9BE-B7FF-4A7B-AF47-E12216625DC0}">
      <dgm:prSet/>
      <dgm:spPr/>
      <dgm:t>
        <a:bodyPr/>
        <a:lstStyle/>
        <a:p>
          <a:endParaRPr lang="en-US"/>
        </a:p>
      </dgm:t>
    </dgm:pt>
    <dgm:pt modelId="{4CE5B799-CD9D-4D21-A05B-D916F3B1318F}" type="sibTrans" cxnId="{D3AEA9BE-B7FF-4A7B-AF47-E12216625DC0}">
      <dgm:prSet/>
      <dgm:spPr/>
      <dgm:t>
        <a:bodyPr/>
        <a:lstStyle/>
        <a:p>
          <a:endParaRPr lang="en-US"/>
        </a:p>
      </dgm:t>
    </dgm:pt>
    <dgm:pt modelId="{75ABDBC4-117C-42D1-A04B-DF9BBCF6A24F}">
      <dgm:prSet/>
      <dgm:spPr/>
      <dgm:t>
        <a:bodyPr/>
        <a:lstStyle/>
        <a:p>
          <a:r>
            <a:rPr lang="en-US"/>
            <a:t>Thermal Health</a:t>
          </a:r>
        </a:p>
      </dgm:t>
    </dgm:pt>
    <dgm:pt modelId="{C23617D0-D2EE-461D-B84E-9EFA41F01F32}" type="parTrans" cxnId="{1FC0E4D6-CE09-4687-81B1-778D7B297D99}">
      <dgm:prSet/>
      <dgm:spPr/>
      <dgm:t>
        <a:bodyPr/>
        <a:lstStyle/>
        <a:p>
          <a:endParaRPr lang="en-US"/>
        </a:p>
      </dgm:t>
    </dgm:pt>
    <dgm:pt modelId="{78EC0DD9-6B2C-4768-BA52-2F985E55ACE4}" type="sibTrans" cxnId="{1FC0E4D6-CE09-4687-81B1-778D7B297D99}">
      <dgm:prSet/>
      <dgm:spPr/>
      <dgm:t>
        <a:bodyPr/>
        <a:lstStyle/>
        <a:p>
          <a:endParaRPr lang="en-US"/>
        </a:p>
      </dgm:t>
    </dgm:pt>
    <dgm:pt modelId="{983C7D9F-D604-4145-ADD3-1FEEF32DD2BE}">
      <dgm:prSet/>
      <dgm:spPr/>
      <dgm:t>
        <a:bodyPr/>
        <a:lstStyle/>
        <a:p>
          <a:r>
            <a:rPr lang="en-US"/>
            <a:t>Water Quality</a:t>
          </a:r>
        </a:p>
      </dgm:t>
    </dgm:pt>
    <dgm:pt modelId="{6BA27D4B-F6FE-4F2D-ACC9-9815FEFB7C67}" type="parTrans" cxnId="{98AAEE1C-3173-464C-B591-2DE2B9F5823A}">
      <dgm:prSet/>
      <dgm:spPr/>
      <dgm:t>
        <a:bodyPr/>
        <a:lstStyle/>
        <a:p>
          <a:endParaRPr lang="en-US"/>
        </a:p>
      </dgm:t>
    </dgm:pt>
    <dgm:pt modelId="{1193E3F4-F95A-4A66-8A00-71A39F2CB923}" type="sibTrans" cxnId="{98AAEE1C-3173-464C-B591-2DE2B9F5823A}">
      <dgm:prSet/>
      <dgm:spPr/>
      <dgm:t>
        <a:bodyPr/>
        <a:lstStyle/>
        <a:p>
          <a:endParaRPr lang="en-US"/>
        </a:p>
      </dgm:t>
    </dgm:pt>
    <dgm:pt modelId="{BE8AD4B1-3056-49E3-9A3F-CBF49C8AC893}">
      <dgm:prSet/>
      <dgm:spPr/>
      <dgm:t>
        <a:bodyPr/>
        <a:lstStyle/>
        <a:p>
          <a:r>
            <a:rPr lang="en-US"/>
            <a:t>Moisture</a:t>
          </a:r>
        </a:p>
      </dgm:t>
    </dgm:pt>
    <dgm:pt modelId="{9B06FD05-6C1A-48EC-B9E6-92219474AA63}" type="parTrans" cxnId="{DDF29EDB-6DFF-4659-99AB-C06427F5A32E}">
      <dgm:prSet/>
      <dgm:spPr/>
      <dgm:t>
        <a:bodyPr/>
        <a:lstStyle/>
        <a:p>
          <a:endParaRPr lang="en-US"/>
        </a:p>
      </dgm:t>
    </dgm:pt>
    <dgm:pt modelId="{3B010B59-2BCB-4212-A55A-06199A32CCC6}" type="sibTrans" cxnId="{DDF29EDB-6DFF-4659-99AB-C06427F5A32E}">
      <dgm:prSet/>
      <dgm:spPr/>
      <dgm:t>
        <a:bodyPr/>
        <a:lstStyle/>
        <a:p>
          <a:endParaRPr lang="en-US"/>
        </a:p>
      </dgm:t>
    </dgm:pt>
    <dgm:pt modelId="{78D67A52-9215-4FFC-91E9-074E819C28AD}">
      <dgm:prSet/>
      <dgm:spPr/>
      <dgm:t>
        <a:bodyPr/>
        <a:lstStyle/>
        <a:p>
          <a:r>
            <a:rPr lang="en-US"/>
            <a:t>Dusts and Pests</a:t>
          </a:r>
        </a:p>
      </dgm:t>
    </dgm:pt>
    <dgm:pt modelId="{1E1C652B-4F1C-4916-9C08-89D97A2A0C05}" type="parTrans" cxnId="{887AA4F2-11AD-4925-8591-94F5DE30EDE2}">
      <dgm:prSet/>
      <dgm:spPr/>
      <dgm:t>
        <a:bodyPr/>
        <a:lstStyle/>
        <a:p>
          <a:endParaRPr lang="en-US"/>
        </a:p>
      </dgm:t>
    </dgm:pt>
    <dgm:pt modelId="{CF9FE0D9-9278-4506-8F61-9CF5806CE2DE}" type="sibTrans" cxnId="{887AA4F2-11AD-4925-8591-94F5DE30EDE2}">
      <dgm:prSet/>
      <dgm:spPr/>
      <dgm:t>
        <a:bodyPr/>
        <a:lstStyle/>
        <a:p>
          <a:endParaRPr lang="en-US"/>
        </a:p>
      </dgm:t>
    </dgm:pt>
    <dgm:pt modelId="{AACD8E77-CC36-4719-9393-DB8DE48F37FA}">
      <dgm:prSet/>
      <dgm:spPr/>
      <dgm:t>
        <a:bodyPr/>
        <a:lstStyle/>
        <a:p>
          <a:r>
            <a:rPr lang="en-US"/>
            <a:t>Acoustics and Noise</a:t>
          </a:r>
        </a:p>
      </dgm:t>
    </dgm:pt>
    <dgm:pt modelId="{68B7CD78-BB4B-4ACA-BC9C-42470653F211}" type="parTrans" cxnId="{5D72A3D4-025A-4FF3-A950-5F9CB3244DA6}">
      <dgm:prSet/>
      <dgm:spPr/>
      <dgm:t>
        <a:bodyPr/>
        <a:lstStyle/>
        <a:p>
          <a:endParaRPr lang="en-US"/>
        </a:p>
      </dgm:t>
    </dgm:pt>
    <dgm:pt modelId="{5E66E892-31B9-41CA-A3FE-A9E23746B60D}" type="sibTrans" cxnId="{5D72A3D4-025A-4FF3-A950-5F9CB3244DA6}">
      <dgm:prSet/>
      <dgm:spPr/>
      <dgm:t>
        <a:bodyPr/>
        <a:lstStyle/>
        <a:p>
          <a:endParaRPr lang="en-US"/>
        </a:p>
      </dgm:t>
    </dgm:pt>
    <dgm:pt modelId="{0D252BB2-F638-4C37-82AF-7289691B41E5}">
      <dgm:prSet/>
      <dgm:spPr/>
      <dgm:t>
        <a:bodyPr/>
        <a:lstStyle/>
        <a:p>
          <a:r>
            <a:rPr lang="en-US"/>
            <a:t>Lighting &amp; Views</a:t>
          </a:r>
        </a:p>
      </dgm:t>
    </dgm:pt>
    <dgm:pt modelId="{5519E154-2AAD-4C6A-BF10-2B1DC8851246}" type="parTrans" cxnId="{83A45424-6F77-486D-AD4C-C6144DB2A3C9}">
      <dgm:prSet/>
      <dgm:spPr/>
      <dgm:t>
        <a:bodyPr/>
        <a:lstStyle/>
        <a:p>
          <a:endParaRPr lang="en-US"/>
        </a:p>
      </dgm:t>
    </dgm:pt>
    <dgm:pt modelId="{B2F2F168-F45F-420F-ACE2-70D6606A8BB3}" type="sibTrans" cxnId="{83A45424-6F77-486D-AD4C-C6144DB2A3C9}">
      <dgm:prSet/>
      <dgm:spPr/>
      <dgm:t>
        <a:bodyPr/>
        <a:lstStyle/>
        <a:p>
          <a:endParaRPr lang="en-US"/>
        </a:p>
      </dgm:t>
    </dgm:pt>
    <dgm:pt modelId="{4FE2F43C-9821-49D0-B8BB-4BFC212F33A2}">
      <dgm:prSet/>
      <dgm:spPr/>
      <dgm:t>
        <a:bodyPr/>
        <a:lstStyle/>
        <a:p>
          <a:r>
            <a:rPr lang="en-US"/>
            <a:t>Safety &amp; Security</a:t>
          </a:r>
        </a:p>
      </dgm:t>
    </dgm:pt>
    <dgm:pt modelId="{B058919C-0575-41E6-936F-F4C2C23407F5}" type="parTrans" cxnId="{B211F4A6-D695-4091-8429-F1C9681938AF}">
      <dgm:prSet/>
      <dgm:spPr/>
      <dgm:t>
        <a:bodyPr/>
        <a:lstStyle/>
        <a:p>
          <a:endParaRPr lang="en-US"/>
        </a:p>
      </dgm:t>
    </dgm:pt>
    <dgm:pt modelId="{F2CFFE3A-8247-45E9-B4C5-BDF77176DAB3}" type="sibTrans" cxnId="{B211F4A6-D695-4091-8429-F1C9681938AF}">
      <dgm:prSet/>
      <dgm:spPr/>
      <dgm:t>
        <a:bodyPr/>
        <a:lstStyle/>
        <a:p>
          <a:endParaRPr lang="en-US"/>
        </a:p>
      </dgm:t>
    </dgm:pt>
    <dgm:pt modelId="{1141F1EB-62E5-49C5-8BAB-E87D82514C94}">
      <dgm:prSet/>
      <dgm:spPr/>
      <dgm:t>
        <a:bodyPr/>
        <a:lstStyle/>
        <a:p>
          <a:r>
            <a:rPr lang="en-US" dirty="0">
              <a:solidFill>
                <a:schemeClr val="accent1"/>
              </a:solidFill>
            </a:rPr>
            <a:t>Inclusivity</a:t>
          </a:r>
        </a:p>
      </dgm:t>
    </dgm:pt>
    <dgm:pt modelId="{4318602A-AC02-46B1-A936-ABE2E8CEA1F4}" type="parTrans" cxnId="{D6AB2E13-7359-4B81-A546-6A57F94385DC}">
      <dgm:prSet/>
      <dgm:spPr/>
      <dgm:t>
        <a:bodyPr/>
        <a:lstStyle/>
        <a:p>
          <a:endParaRPr lang="en-US"/>
        </a:p>
      </dgm:t>
    </dgm:pt>
    <dgm:pt modelId="{A412BA03-2AAD-46C6-9881-3C451D0B22A1}" type="sibTrans" cxnId="{D6AB2E13-7359-4B81-A546-6A57F94385DC}">
      <dgm:prSet/>
      <dgm:spPr/>
      <dgm:t>
        <a:bodyPr/>
        <a:lstStyle/>
        <a:p>
          <a:endParaRPr lang="en-US"/>
        </a:p>
      </dgm:t>
    </dgm:pt>
    <dgm:pt modelId="{DE924A1F-011A-2B49-ACCC-2A69F5C50645}" type="pres">
      <dgm:prSet presAssocID="{4D32036D-E52F-4981-B5D1-E24D60E4B89C}" presName="vert0" presStyleCnt="0">
        <dgm:presLayoutVars>
          <dgm:dir/>
          <dgm:animOne val="branch"/>
          <dgm:animLvl val="lvl"/>
        </dgm:presLayoutVars>
      </dgm:prSet>
      <dgm:spPr/>
    </dgm:pt>
    <dgm:pt modelId="{996D917D-8776-2442-82AC-9BFDED25F3B0}" type="pres">
      <dgm:prSet presAssocID="{D19BFED0-D1B8-40A8-8257-D090ECF0052A}" presName="thickLine" presStyleLbl="alignNode1" presStyleIdx="0" presStyleCnt="10"/>
      <dgm:spPr/>
    </dgm:pt>
    <dgm:pt modelId="{017EA992-0A54-6B49-A2B4-A2D5EF5B6080}" type="pres">
      <dgm:prSet presAssocID="{D19BFED0-D1B8-40A8-8257-D090ECF0052A}" presName="horz1" presStyleCnt="0"/>
      <dgm:spPr/>
    </dgm:pt>
    <dgm:pt modelId="{3CBBE706-BB42-144A-BFA5-4A34CFF4E6D8}" type="pres">
      <dgm:prSet presAssocID="{D19BFED0-D1B8-40A8-8257-D090ECF0052A}" presName="tx1" presStyleLbl="revTx" presStyleIdx="0" presStyleCnt="10"/>
      <dgm:spPr/>
    </dgm:pt>
    <dgm:pt modelId="{E10B436F-2397-084E-B3CF-2E7B8E54C093}" type="pres">
      <dgm:prSet presAssocID="{D19BFED0-D1B8-40A8-8257-D090ECF0052A}" presName="vert1" presStyleCnt="0"/>
      <dgm:spPr/>
    </dgm:pt>
    <dgm:pt modelId="{1CFE2F93-8CCC-7B45-95A7-49C9939DCFDF}" type="pres">
      <dgm:prSet presAssocID="{24A95275-A983-4B87-9E3D-68E380E8E9AC}" presName="thickLine" presStyleLbl="alignNode1" presStyleIdx="1" presStyleCnt="10"/>
      <dgm:spPr/>
    </dgm:pt>
    <dgm:pt modelId="{0614CFE3-AF9E-EE43-A0D9-B35EEEC40EB9}" type="pres">
      <dgm:prSet presAssocID="{24A95275-A983-4B87-9E3D-68E380E8E9AC}" presName="horz1" presStyleCnt="0"/>
      <dgm:spPr/>
    </dgm:pt>
    <dgm:pt modelId="{5B6AB928-2DB2-7F45-9402-9AE738340F81}" type="pres">
      <dgm:prSet presAssocID="{24A95275-A983-4B87-9E3D-68E380E8E9AC}" presName="tx1" presStyleLbl="revTx" presStyleIdx="1" presStyleCnt="10"/>
      <dgm:spPr/>
    </dgm:pt>
    <dgm:pt modelId="{5FFB7047-9EE2-654A-B5B5-6EB0BBC74CDF}" type="pres">
      <dgm:prSet presAssocID="{24A95275-A983-4B87-9E3D-68E380E8E9AC}" presName="vert1" presStyleCnt="0"/>
      <dgm:spPr/>
    </dgm:pt>
    <dgm:pt modelId="{70FFA5E1-D8A7-A441-9E58-8F285CE2EAAD}" type="pres">
      <dgm:prSet presAssocID="{75ABDBC4-117C-42D1-A04B-DF9BBCF6A24F}" presName="thickLine" presStyleLbl="alignNode1" presStyleIdx="2" presStyleCnt="10"/>
      <dgm:spPr/>
    </dgm:pt>
    <dgm:pt modelId="{CC4F7D3C-82DD-CC44-A24B-AA7B4CBC73B4}" type="pres">
      <dgm:prSet presAssocID="{75ABDBC4-117C-42D1-A04B-DF9BBCF6A24F}" presName="horz1" presStyleCnt="0"/>
      <dgm:spPr/>
    </dgm:pt>
    <dgm:pt modelId="{E70586F3-1C6B-D044-BCFE-5359149462EE}" type="pres">
      <dgm:prSet presAssocID="{75ABDBC4-117C-42D1-A04B-DF9BBCF6A24F}" presName="tx1" presStyleLbl="revTx" presStyleIdx="2" presStyleCnt="10"/>
      <dgm:spPr/>
    </dgm:pt>
    <dgm:pt modelId="{829CA339-DF4E-8A4A-9B6A-B21E3FA6CBA8}" type="pres">
      <dgm:prSet presAssocID="{75ABDBC4-117C-42D1-A04B-DF9BBCF6A24F}" presName="vert1" presStyleCnt="0"/>
      <dgm:spPr/>
    </dgm:pt>
    <dgm:pt modelId="{E5B0F79D-49B8-FA48-8986-1A181904FBFA}" type="pres">
      <dgm:prSet presAssocID="{983C7D9F-D604-4145-ADD3-1FEEF32DD2BE}" presName="thickLine" presStyleLbl="alignNode1" presStyleIdx="3" presStyleCnt="10"/>
      <dgm:spPr/>
    </dgm:pt>
    <dgm:pt modelId="{851F8DCA-F243-B24C-B2BA-EB0E02C282F3}" type="pres">
      <dgm:prSet presAssocID="{983C7D9F-D604-4145-ADD3-1FEEF32DD2BE}" presName="horz1" presStyleCnt="0"/>
      <dgm:spPr/>
    </dgm:pt>
    <dgm:pt modelId="{6A7D7E38-0CBD-C940-B396-6BADA8290088}" type="pres">
      <dgm:prSet presAssocID="{983C7D9F-D604-4145-ADD3-1FEEF32DD2BE}" presName="tx1" presStyleLbl="revTx" presStyleIdx="3" presStyleCnt="10"/>
      <dgm:spPr/>
    </dgm:pt>
    <dgm:pt modelId="{AC97BBAE-EA84-F148-9ED5-16E48E36E2DA}" type="pres">
      <dgm:prSet presAssocID="{983C7D9F-D604-4145-ADD3-1FEEF32DD2BE}" presName="vert1" presStyleCnt="0"/>
      <dgm:spPr/>
    </dgm:pt>
    <dgm:pt modelId="{E77260E0-D389-E846-9AE5-2BCDC775EBD0}" type="pres">
      <dgm:prSet presAssocID="{BE8AD4B1-3056-49E3-9A3F-CBF49C8AC893}" presName="thickLine" presStyleLbl="alignNode1" presStyleIdx="4" presStyleCnt="10"/>
      <dgm:spPr/>
    </dgm:pt>
    <dgm:pt modelId="{6A0B98F7-FC10-EE43-8D88-BA5B7C520B12}" type="pres">
      <dgm:prSet presAssocID="{BE8AD4B1-3056-49E3-9A3F-CBF49C8AC893}" presName="horz1" presStyleCnt="0"/>
      <dgm:spPr/>
    </dgm:pt>
    <dgm:pt modelId="{9D08461B-161A-0447-ABCD-CF643DDF8EED}" type="pres">
      <dgm:prSet presAssocID="{BE8AD4B1-3056-49E3-9A3F-CBF49C8AC893}" presName="tx1" presStyleLbl="revTx" presStyleIdx="4" presStyleCnt="10"/>
      <dgm:spPr/>
    </dgm:pt>
    <dgm:pt modelId="{B9D401DB-9CD1-5B4C-9C94-4E53F995D8CB}" type="pres">
      <dgm:prSet presAssocID="{BE8AD4B1-3056-49E3-9A3F-CBF49C8AC893}" presName="vert1" presStyleCnt="0"/>
      <dgm:spPr/>
    </dgm:pt>
    <dgm:pt modelId="{A5A7771C-2507-1144-AF34-AD166CC4DF12}" type="pres">
      <dgm:prSet presAssocID="{78D67A52-9215-4FFC-91E9-074E819C28AD}" presName="thickLine" presStyleLbl="alignNode1" presStyleIdx="5" presStyleCnt="10"/>
      <dgm:spPr/>
    </dgm:pt>
    <dgm:pt modelId="{E5F44590-4F97-6149-A60A-DD530F017D49}" type="pres">
      <dgm:prSet presAssocID="{78D67A52-9215-4FFC-91E9-074E819C28AD}" presName="horz1" presStyleCnt="0"/>
      <dgm:spPr/>
    </dgm:pt>
    <dgm:pt modelId="{6847D1D8-1C73-6744-B86C-4896FF206E9F}" type="pres">
      <dgm:prSet presAssocID="{78D67A52-9215-4FFC-91E9-074E819C28AD}" presName="tx1" presStyleLbl="revTx" presStyleIdx="5" presStyleCnt="10"/>
      <dgm:spPr/>
    </dgm:pt>
    <dgm:pt modelId="{D85BFCC2-9153-1440-AC52-19D56A18C887}" type="pres">
      <dgm:prSet presAssocID="{78D67A52-9215-4FFC-91E9-074E819C28AD}" presName="vert1" presStyleCnt="0"/>
      <dgm:spPr/>
    </dgm:pt>
    <dgm:pt modelId="{33305410-23F7-E543-A0A6-5939E1184015}" type="pres">
      <dgm:prSet presAssocID="{AACD8E77-CC36-4719-9393-DB8DE48F37FA}" presName="thickLine" presStyleLbl="alignNode1" presStyleIdx="6" presStyleCnt="10"/>
      <dgm:spPr/>
    </dgm:pt>
    <dgm:pt modelId="{135EB8D6-FBF7-AC4E-A1C1-0052D10318BD}" type="pres">
      <dgm:prSet presAssocID="{AACD8E77-CC36-4719-9393-DB8DE48F37FA}" presName="horz1" presStyleCnt="0"/>
      <dgm:spPr/>
    </dgm:pt>
    <dgm:pt modelId="{2C02A3F9-4BF2-DB4A-AC54-43DFFD3D9A3D}" type="pres">
      <dgm:prSet presAssocID="{AACD8E77-CC36-4719-9393-DB8DE48F37FA}" presName="tx1" presStyleLbl="revTx" presStyleIdx="6" presStyleCnt="10"/>
      <dgm:spPr/>
    </dgm:pt>
    <dgm:pt modelId="{BE9C05EE-F195-9442-95D8-4DD389C45278}" type="pres">
      <dgm:prSet presAssocID="{AACD8E77-CC36-4719-9393-DB8DE48F37FA}" presName="vert1" presStyleCnt="0"/>
      <dgm:spPr/>
    </dgm:pt>
    <dgm:pt modelId="{AC246832-FECD-114B-984C-57E9BFCDDFF6}" type="pres">
      <dgm:prSet presAssocID="{0D252BB2-F638-4C37-82AF-7289691B41E5}" presName="thickLine" presStyleLbl="alignNode1" presStyleIdx="7" presStyleCnt="10"/>
      <dgm:spPr/>
    </dgm:pt>
    <dgm:pt modelId="{76B81105-1DBA-4E48-94B6-562D535BBF0F}" type="pres">
      <dgm:prSet presAssocID="{0D252BB2-F638-4C37-82AF-7289691B41E5}" presName="horz1" presStyleCnt="0"/>
      <dgm:spPr/>
    </dgm:pt>
    <dgm:pt modelId="{013B209C-9C39-994C-8204-0EF4C9C25725}" type="pres">
      <dgm:prSet presAssocID="{0D252BB2-F638-4C37-82AF-7289691B41E5}" presName="tx1" presStyleLbl="revTx" presStyleIdx="7" presStyleCnt="10"/>
      <dgm:spPr/>
    </dgm:pt>
    <dgm:pt modelId="{3FF57D34-2770-B64F-81BB-B7F035A91890}" type="pres">
      <dgm:prSet presAssocID="{0D252BB2-F638-4C37-82AF-7289691B41E5}" presName="vert1" presStyleCnt="0"/>
      <dgm:spPr/>
    </dgm:pt>
    <dgm:pt modelId="{5C4FF75D-7AAE-584F-B9D1-290AB85F56DB}" type="pres">
      <dgm:prSet presAssocID="{4FE2F43C-9821-49D0-B8BB-4BFC212F33A2}" presName="thickLine" presStyleLbl="alignNode1" presStyleIdx="8" presStyleCnt="10"/>
      <dgm:spPr/>
    </dgm:pt>
    <dgm:pt modelId="{1F117492-2FE0-9441-A7BE-1EE9EBC21A44}" type="pres">
      <dgm:prSet presAssocID="{4FE2F43C-9821-49D0-B8BB-4BFC212F33A2}" presName="horz1" presStyleCnt="0"/>
      <dgm:spPr/>
    </dgm:pt>
    <dgm:pt modelId="{5B897D9F-B0E5-A54E-9E6D-D0D6EAB71CB7}" type="pres">
      <dgm:prSet presAssocID="{4FE2F43C-9821-49D0-B8BB-4BFC212F33A2}" presName="tx1" presStyleLbl="revTx" presStyleIdx="8" presStyleCnt="10"/>
      <dgm:spPr/>
    </dgm:pt>
    <dgm:pt modelId="{840A283B-F306-FE4B-A849-009D6A8A52E8}" type="pres">
      <dgm:prSet presAssocID="{4FE2F43C-9821-49D0-B8BB-4BFC212F33A2}" presName="vert1" presStyleCnt="0"/>
      <dgm:spPr/>
    </dgm:pt>
    <dgm:pt modelId="{2D3DE194-7927-0D41-AA2F-97578A6F6970}" type="pres">
      <dgm:prSet presAssocID="{1141F1EB-62E5-49C5-8BAB-E87D82514C94}" presName="thickLine" presStyleLbl="alignNode1" presStyleIdx="9" presStyleCnt="10"/>
      <dgm:spPr/>
    </dgm:pt>
    <dgm:pt modelId="{B70456FF-E5FE-5F40-9C02-4E0F73E16114}" type="pres">
      <dgm:prSet presAssocID="{1141F1EB-62E5-49C5-8BAB-E87D82514C94}" presName="horz1" presStyleCnt="0"/>
      <dgm:spPr/>
    </dgm:pt>
    <dgm:pt modelId="{9BD18761-F197-4D47-BA2E-53FA1F52795E}" type="pres">
      <dgm:prSet presAssocID="{1141F1EB-62E5-49C5-8BAB-E87D82514C94}" presName="tx1" presStyleLbl="revTx" presStyleIdx="9" presStyleCnt="10"/>
      <dgm:spPr/>
    </dgm:pt>
    <dgm:pt modelId="{4F39E55E-58DE-1247-83D2-97419C3C4447}" type="pres">
      <dgm:prSet presAssocID="{1141F1EB-62E5-49C5-8BAB-E87D82514C94}" presName="vert1" presStyleCnt="0"/>
      <dgm:spPr/>
    </dgm:pt>
  </dgm:ptLst>
  <dgm:cxnLst>
    <dgm:cxn modelId="{C95D3302-1AD8-784C-A811-6C717BEB11CE}" type="presOf" srcId="{78D67A52-9215-4FFC-91E9-074E819C28AD}" destId="{6847D1D8-1C73-6744-B86C-4896FF206E9F}" srcOrd="0" destOrd="0" presId="urn:microsoft.com/office/officeart/2008/layout/LinedList"/>
    <dgm:cxn modelId="{D6AB2E13-7359-4B81-A546-6A57F94385DC}" srcId="{4D32036D-E52F-4981-B5D1-E24D60E4B89C}" destId="{1141F1EB-62E5-49C5-8BAB-E87D82514C94}" srcOrd="9" destOrd="0" parTransId="{4318602A-AC02-46B1-A936-ABE2E8CEA1F4}" sibTransId="{A412BA03-2AAD-46C6-9881-3C451D0B22A1}"/>
    <dgm:cxn modelId="{AB521417-BC7A-A841-96DD-FEACD0A53EBA}" type="presOf" srcId="{0D252BB2-F638-4C37-82AF-7289691B41E5}" destId="{013B209C-9C39-994C-8204-0EF4C9C25725}" srcOrd="0" destOrd="0" presId="urn:microsoft.com/office/officeart/2008/layout/LinedList"/>
    <dgm:cxn modelId="{98AAEE1C-3173-464C-B591-2DE2B9F5823A}" srcId="{4D32036D-E52F-4981-B5D1-E24D60E4B89C}" destId="{983C7D9F-D604-4145-ADD3-1FEEF32DD2BE}" srcOrd="3" destOrd="0" parTransId="{6BA27D4B-F6FE-4F2D-ACC9-9815FEFB7C67}" sibTransId="{1193E3F4-F95A-4A66-8A00-71A39F2CB923}"/>
    <dgm:cxn modelId="{83A45424-6F77-486D-AD4C-C6144DB2A3C9}" srcId="{4D32036D-E52F-4981-B5D1-E24D60E4B89C}" destId="{0D252BB2-F638-4C37-82AF-7289691B41E5}" srcOrd="7" destOrd="0" parTransId="{5519E154-2AAD-4C6A-BF10-2B1DC8851246}" sibTransId="{B2F2F168-F45F-420F-ACE2-70D6606A8BB3}"/>
    <dgm:cxn modelId="{4455F932-9836-A048-A860-F56904BDF850}" type="presOf" srcId="{983C7D9F-D604-4145-ADD3-1FEEF32DD2BE}" destId="{6A7D7E38-0CBD-C940-B396-6BADA8290088}" srcOrd="0" destOrd="0" presId="urn:microsoft.com/office/officeart/2008/layout/LinedList"/>
    <dgm:cxn modelId="{32707A51-C9AD-6B41-93AA-AF4B790F2F5F}" type="presOf" srcId="{1141F1EB-62E5-49C5-8BAB-E87D82514C94}" destId="{9BD18761-F197-4D47-BA2E-53FA1F52795E}" srcOrd="0" destOrd="0" presId="urn:microsoft.com/office/officeart/2008/layout/LinedList"/>
    <dgm:cxn modelId="{FD918074-7DF4-B847-956E-983256C70293}" type="presOf" srcId="{4FE2F43C-9821-49D0-B8BB-4BFC212F33A2}" destId="{5B897D9F-B0E5-A54E-9E6D-D0D6EAB71CB7}" srcOrd="0" destOrd="0" presId="urn:microsoft.com/office/officeart/2008/layout/LinedList"/>
    <dgm:cxn modelId="{05F0DC75-8016-1A4E-984E-79688F222B7D}" type="presOf" srcId="{D19BFED0-D1B8-40A8-8257-D090ECF0052A}" destId="{3CBBE706-BB42-144A-BFA5-4A34CFF4E6D8}" srcOrd="0" destOrd="0" presId="urn:microsoft.com/office/officeart/2008/layout/LinedList"/>
    <dgm:cxn modelId="{6FCE619C-B375-5347-83CA-D1051FF7926C}" type="presOf" srcId="{BE8AD4B1-3056-49E3-9A3F-CBF49C8AC893}" destId="{9D08461B-161A-0447-ABCD-CF643DDF8EED}" srcOrd="0" destOrd="0" presId="urn:microsoft.com/office/officeart/2008/layout/LinedList"/>
    <dgm:cxn modelId="{B211F4A6-D695-4091-8429-F1C9681938AF}" srcId="{4D32036D-E52F-4981-B5D1-E24D60E4B89C}" destId="{4FE2F43C-9821-49D0-B8BB-4BFC212F33A2}" srcOrd="8" destOrd="0" parTransId="{B058919C-0575-41E6-936F-F4C2C23407F5}" sibTransId="{F2CFFE3A-8247-45E9-B4C5-BDF77176DAB3}"/>
    <dgm:cxn modelId="{7A21F7AA-B3DD-1143-87DE-A71980A61DBD}" type="presOf" srcId="{75ABDBC4-117C-42D1-A04B-DF9BBCF6A24F}" destId="{E70586F3-1C6B-D044-BCFE-5359149462EE}" srcOrd="0" destOrd="0" presId="urn:microsoft.com/office/officeart/2008/layout/LinedList"/>
    <dgm:cxn modelId="{D3AEA9BE-B7FF-4A7B-AF47-E12216625DC0}" srcId="{4D32036D-E52F-4981-B5D1-E24D60E4B89C}" destId="{24A95275-A983-4B87-9E3D-68E380E8E9AC}" srcOrd="1" destOrd="0" parTransId="{9B409877-152A-4F6D-9B09-66EF070C5235}" sibTransId="{4CE5B799-CD9D-4D21-A05B-D916F3B1318F}"/>
    <dgm:cxn modelId="{585D11BF-C175-6E4C-9704-FE14BBA78FBD}" type="presOf" srcId="{4D32036D-E52F-4981-B5D1-E24D60E4B89C}" destId="{DE924A1F-011A-2B49-ACCC-2A69F5C50645}" srcOrd="0" destOrd="0" presId="urn:microsoft.com/office/officeart/2008/layout/LinedList"/>
    <dgm:cxn modelId="{540C02D1-EB13-CD42-BBB4-E927C7D8ED9A}" type="presOf" srcId="{24A95275-A983-4B87-9E3D-68E380E8E9AC}" destId="{5B6AB928-2DB2-7F45-9402-9AE738340F81}" srcOrd="0" destOrd="0" presId="urn:microsoft.com/office/officeart/2008/layout/LinedList"/>
    <dgm:cxn modelId="{5D72A3D4-025A-4FF3-A950-5F9CB3244DA6}" srcId="{4D32036D-E52F-4981-B5D1-E24D60E4B89C}" destId="{AACD8E77-CC36-4719-9393-DB8DE48F37FA}" srcOrd="6" destOrd="0" parTransId="{68B7CD78-BB4B-4ACA-BC9C-42470653F211}" sibTransId="{5E66E892-31B9-41CA-A3FE-A9E23746B60D}"/>
    <dgm:cxn modelId="{1FC0E4D6-CE09-4687-81B1-778D7B297D99}" srcId="{4D32036D-E52F-4981-B5D1-E24D60E4B89C}" destId="{75ABDBC4-117C-42D1-A04B-DF9BBCF6A24F}" srcOrd="2" destOrd="0" parTransId="{C23617D0-D2EE-461D-B84E-9EFA41F01F32}" sibTransId="{78EC0DD9-6B2C-4768-BA52-2F985E55ACE4}"/>
    <dgm:cxn modelId="{DDF29EDB-6DFF-4659-99AB-C06427F5A32E}" srcId="{4D32036D-E52F-4981-B5D1-E24D60E4B89C}" destId="{BE8AD4B1-3056-49E3-9A3F-CBF49C8AC893}" srcOrd="4" destOrd="0" parTransId="{9B06FD05-6C1A-48EC-B9E6-92219474AA63}" sibTransId="{3B010B59-2BCB-4212-A55A-06199A32CCC6}"/>
    <dgm:cxn modelId="{39DDE3E6-06A1-496E-86C3-ED93B9796ED3}" srcId="{4D32036D-E52F-4981-B5D1-E24D60E4B89C}" destId="{D19BFED0-D1B8-40A8-8257-D090ECF0052A}" srcOrd="0" destOrd="0" parTransId="{48F10F64-6388-40FE-83B2-94FC134A789E}" sibTransId="{D550291C-0E24-4015-8D00-3E10ADAB3852}"/>
    <dgm:cxn modelId="{887AA4F2-11AD-4925-8591-94F5DE30EDE2}" srcId="{4D32036D-E52F-4981-B5D1-E24D60E4B89C}" destId="{78D67A52-9215-4FFC-91E9-074E819C28AD}" srcOrd="5" destOrd="0" parTransId="{1E1C652B-4F1C-4916-9C08-89D97A2A0C05}" sibTransId="{CF9FE0D9-9278-4506-8F61-9CF5806CE2DE}"/>
    <dgm:cxn modelId="{6C9C55FE-281D-1746-86E4-F99806996F50}" type="presOf" srcId="{AACD8E77-CC36-4719-9393-DB8DE48F37FA}" destId="{2C02A3F9-4BF2-DB4A-AC54-43DFFD3D9A3D}" srcOrd="0" destOrd="0" presId="urn:microsoft.com/office/officeart/2008/layout/LinedList"/>
    <dgm:cxn modelId="{C3172D64-924C-194C-97F3-5C68EEC64C14}" type="presParOf" srcId="{DE924A1F-011A-2B49-ACCC-2A69F5C50645}" destId="{996D917D-8776-2442-82AC-9BFDED25F3B0}" srcOrd="0" destOrd="0" presId="urn:microsoft.com/office/officeart/2008/layout/LinedList"/>
    <dgm:cxn modelId="{5A13DDD9-17E5-7945-9FA8-45B6F83637A3}" type="presParOf" srcId="{DE924A1F-011A-2B49-ACCC-2A69F5C50645}" destId="{017EA992-0A54-6B49-A2B4-A2D5EF5B6080}" srcOrd="1" destOrd="0" presId="urn:microsoft.com/office/officeart/2008/layout/LinedList"/>
    <dgm:cxn modelId="{59B87011-D5D7-0F4A-859E-E53130A9EC61}" type="presParOf" srcId="{017EA992-0A54-6B49-A2B4-A2D5EF5B6080}" destId="{3CBBE706-BB42-144A-BFA5-4A34CFF4E6D8}" srcOrd="0" destOrd="0" presId="urn:microsoft.com/office/officeart/2008/layout/LinedList"/>
    <dgm:cxn modelId="{A4B19C7D-F3AB-6141-94B1-2749466424E9}" type="presParOf" srcId="{017EA992-0A54-6B49-A2B4-A2D5EF5B6080}" destId="{E10B436F-2397-084E-B3CF-2E7B8E54C093}" srcOrd="1" destOrd="0" presId="urn:microsoft.com/office/officeart/2008/layout/LinedList"/>
    <dgm:cxn modelId="{87B6440E-C4AD-4A48-A6EA-2DFFC1F370AB}" type="presParOf" srcId="{DE924A1F-011A-2B49-ACCC-2A69F5C50645}" destId="{1CFE2F93-8CCC-7B45-95A7-49C9939DCFDF}" srcOrd="2" destOrd="0" presId="urn:microsoft.com/office/officeart/2008/layout/LinedList"/>
    <dgm:cxn modelId="{46752FEC-324E-BB46-A258-8BF9328B3850}" type="presParOf" srcId="{DE924A1F-011A-2B49-ACCC-2A69F5C50645}" destId="{0614CFE3-AF9E-EE43-A0D9-B35EEEC40EB9}" srcOrd="3" destOrd="0" presId="urn:microsoft.com/office/officeart/2008/layout/LinedList"/>
    <dgm:cxn modelId="{55C6CEDB-636D-5444-857F-5607D5C358F5}" type="presParOf" srcId="{0614CFE3-AF9E-EE43-A0D9-B35EEEC40EB9}" destId="{5B6AB928-2DB2-7F45-9402-9AE738340F81}" srcOrd="0" destOrd="0" presId="urn:microsoft.com/office/officeart/2008/layout/LinedList"/>
    <dgm:cxn modelId="{699B7D96-CCE7-8549-A581-0D729474A4DF}" type="presParOf" srcId="{0614CFE3-AF9E-EE43-A0D9-B35EEEC40EB9}" destId="{5FFB7047-9EE2-654A-B5B5-6EB0BBC74CDF}" srcOrd="1" destOrd="0" presId="urn:microsoft.com/office/officeart/2008/layout/LinedList"/>
    <dgm:cxn modelId="{2E144692-C904-6145-8462-349201EE9B17}" type="presParOf" srcId="{DE924A1F-011A-2B49-ACCC-2A69F5C50645}" destId="{70FFA5E1-D8A7-A441-9E58-8F285CE2EAAD}" srcOrd="4" destOrd="0" presId="urn:microsoft.com/office/officeart/2008/layout/LinedList"/>
    <dgm:cxn modelId="{79658FE2-AE80-324C-90A2-7EF431DF1CAA}" type="presParOf" srcId="{DE924A1F-011A-2B49-ACCC-2A69F5C50645}" destId="{CC4F7D3C-82DD-CC44-A24B-AA7B4CBC73B4}" srcOrd="5" destOrd="0" presId="urn:microsoft.com/office/officeart/2008/layout/LinedList"/>
    <dgm:cxn modelId="{384F2DBD-6251-8140-B619-B2599F425204}" type="presParOf" srcId="{CC4F7D3C-82DD-CC44-A24B-AA7B4CBC73B4}" destId="{E70586F3-1C6B-D044-BCFE-5359149462EE}" srcOrd="0" destOrd="0" presId="urn:microsoft.com/office/officeart/2008/layout/LinedList"/>
    <dgm:cxn modelId="{82AB006D-F925-4841-905A-DB826768A6A8}" type="presParOf" srcId="{CC4F7D3C-82DD-CC44-A24B-AA7B4CBC73B4}" destId="{829CA339-DF4E-8A4A-9B6A-B21E3FA6CBA8}" srcOrd="1" destOrd="0" presId="urn:microsoft.com/office/officeart/2008/layout/LinedList"/>
    <dgm:cxn modelId="{33E0E4EF-A46B-324E-BD92-958CB7A2E937}" type="presParOf" srcId="{DE924A1F-011A-2B49-ACCC-2A69F5C50645}" destId="{E5B0F79D-49B8-FA48-8986-1A181904FBFA}" srcOrd="6" destOrd="0" presId="urn:microsoft.com/office/officeart/2008/layout/LinedList"/>
    <dgm:cxn modelId="{143322A6-DDFD-9445-A045-E00128A19D43}" type="presParOf" srcId="{DE924A1F-011A-2B49-ACCC-2A69F5C50645}" destId="{851F8DCA-F243-B24C-B2BA-EB0E02C282F3}" srcOrd="7" destOrd="0" presId="urn:microsoft.com/office/officeart/2008/layout/LinedList"/>
    <dgm:cxn modelId="{F0CFF02E-269D-6A4C-A592-4AF596A65959}" type="presParOf" srcId="{851F8DCA-F243-B24C-B2BA-EB0E02C282F3}" destId="{6A7D7E38-0CBD-C940-B396-6BADA8290088}" srcOrd="0" destOrd="0" presId="urn:microsoft.com/office/officeart/2008/layout/LinedList"/>
    <dgm:cxn modelId="{CAC1EA5E-1036-A54F-B391-1301F3B06117}" type="presParOf" srcId="{851F8DCA-F243-B24C-B2BA-EB0E02C282F3}" destId="{AC97BBAE-EA84-F148-9ED5-16E48E36E2DA}" srcOrd="1" destOrd="0" presId="urn:microsoft.com/office/officeart/2008/layout/LinedList"/>
    <dgm:cxn modelId="{E4B4AE3C-14BF-B541-A8F3-AF2161B1F362}" type="presParOf" srcId="{DE924A1F-011A-2B49-ACCC-2A69F5C50645}" destId="{E77260E0-D389-E846-9AE5-2BCDC775EBD0}" srcOrd="8" destOrd="0" presId="urn:microsoft.com/office/officeart/2008/layout/LinedList"/>
    <dgm:cxn modelId="{B8D13209-8522-3345-AC31-F03560A33D4C}" type="presParOf" srcId="{DE924A1F-011A-2B49-ACCC-2A69F5C50645}" destId="{6A0B98F7-FC10-EE43-8D88-BA5B7C520B12}" srcOrd="9" destOrd="0" presId="urn:microsoft.com/office/officeart/2008/layout/LinedList"/>
    <dgm:cxn modelId="{06B28C7C-D05C-F849-A3C8-50DC6EF679A8}" type="presParOf" srcId="{6A0B98F7-FC10-EE43-8D88-BA5B7C520B12}" destId="{9D08461B-161A-0447-ABCD-CF643DDF8EED}" srcOrd="0" destOrd="0" presId="urn:microsoft.com/office/officeart/2008/layout/LinedList"/>
    <dgm:cxn modelId="{FD124A7B-DA7B-824B-A30B-9463FFDC8CC8}" type="presParOf" srcId="{6A0B98F7-FC10-EE43-8D88-BA5B7C520B12}" destId="{B9D401DB-9CD1-5B4C-9C94-4E53F995D8CB}" srcOrd="1" destOrd="0" presId="urn:microsoft.com/office/officeart/2008/layout/LinedList"/>
    <dgm:cxn modelId="{92BCB623-84BF-E44E-A4F3-D23FA4B8444C}" type="presParOf" srcId="{DE924A1F-011A-2B49-ACCC-2A69F5C50645}" destId="{A5A7771C-2507-1144-AF34-AD166CC4DF12}" srcOrd="10" destOrd="0" presId="urn:microsoft.com/office/officeart/2008/layout/LinedList"/>
    <dgm:cxn modelId="{1F37D60A-E23F-664E-A5B5-77CD7856403A}" type="presParOf" srcId="{DE924A1F-011A-2B49-ACCC-2A69F5C50645}" destId="{E5F44590-4F97-6149-A60A-DD530F017D49}" srcOrd="11" destOrd="0" presId="urn:microsoft.com/office/officeart/2008/layout/LinedList"/>
    <dgm:cxn modelId="{25956E3C-EAEC-8F47-97D1-0E96EB129A47}" type="presParOf" srcId="{E5F44590-4F97-6149-A60A-DD530F017D49}" destId="{6847D1D8-1C73-6744-B86C-4896FF206E9F}" srcOrd="0" destOrd="0" presId="urn:microsoft.com/office/officeart/2008/layout/LinedList"/>
    <dgm:cxn modelId="{500C2A0B-55EB-CF4E-A7BB-1135737CD47C}" type="presParOf" srcId="{E5F44590-4F97-6149-A60A-DD530F017D49}" destId="{D85BFCC2-9153-1440-AC52-19D56A18C887}" srcOrd="1" destOrd="0" presId="urn:microsoft.com/office/officeart/2008/layout/LinedList"/>
    <dgm:cxn modelId="{1B98F40F-576C-934F-BD76-FF5927232394}" type="presParOf" srcId="{DE924A1F-011A-2B49-ACCC-2A69F5C50645}" destId="{33305410-23F7-E543-A0A6-5939E1184015}" srcOrd="12" destOrd="0" presId="urn:microsoft.com/office/officeart/2008/layout/LinedList"/>
    <dgm:cxn modelId="{8E516EE0-D4E9-5A47-9708-077200271AC1}" type="presParOf" srcId="{DE924A1F-011A-2B49-ACCC-2A69F5C50645}" destId="{135EB8D6-FBF7-AC4E-A1C1-0052D10318BD}" srcOrd="13" destOrd="0" presId="urn:microsoft.com/office/officeart/2008/layout/LinedList"/>
    <dgm:cxn modelId="{CDD8EC1D-8526-1E46-B0A2-450B6E3D8D1E}" type="presParOf" srcId="{135EB8D6-FBF7-AC4E-A1C1-0052D10318BD}" destId="{2C02A3F9-4BF2-DB4A-AC54-43DFFD3D9A3D}" srcOrd="0" destOrd="0" presId="urn:microsoft.com/office/officeart/2008/layout/LinedList"/>
    <dgm:cxn modelId="{3A317080-CF12-D548-8535-64F48A284B14}" type="presParOf" srcId="{135EB8D6-FBF7-AC4E-A1C1-0052D10318BD}" destId="{BE9C05EE-F195-9442-95D8-4DD389C45278}" srcOrd="1" destOrd="0" presId="urn:microsoft.com/office/officeart/2008/layout/LinedList"/>
    <dgm:cxn modelId="{26E7FBD0-F5B0-AC41-8744-2106FECE1483}" type="presParOf" srcId="{DE924A1F-011A-2B49-ACCC-2A69F5C50645}" destId="{AC246832-FECD-114B-984C-57E9BFCDDFF6}" srcOrd="14" destOrd="0" presId="urn:microsoft.com/office/officeart/2008/layout/LinedList"/>
    <dgm:cxn modelId="{7C964906-53D5-F840-B76A-3AA10B3341F1}" type="presParOf" srcId="{DE924A1F-011A-2B49-ACCC-2A69F5C50645}" destId="{76B81105-1DBA-4E48-94B6-562D535BBF0F}" srcOrd="15" destOrd="0" presId="urn:microsoft.com/office/officeart/2008/layout/LinedList"/>
    <dgm:cxn modelId="{5D04C985-624B-5F48-B3FF-608843E206A0}" type="presParOf" srcId="{76B81105-1DBA-4E48-94B6-562D535BBF0F}" destId="{013B209C-9C39-994C-8204-0EF4C9C25725}" srcOrd="0" destOrd="0" presId="urn:microsoft.com/office/officeart/2008/layout/LinedList"/>
    <dgm:cxn modelId="{E884431C-8160-874C-A1AC-22A89EB07BDC}" type="presParOf" srcId="{76B81105-1DBA-4E48-94B6-562D535BBF0F}" destId="{3FF57D34-2770-B64F-81BB-B7F035A91890}" srcOrd="1" destOrd="0" presId="urn:microsoft.com/office/officeart/2008/layout/LinedList"/>
    <dgm:cxn modelId="{2838CD14-09F3-7040-9605-D4045F69D0C7}" type="presParOf" srcId="{DE924A1F-011A-2B49-ACCC-2A69F5C50645}" destId="{5C4FF75D-7AAE-584F-B9D1-290AB85F56DB}" srcOrd="16" destOrd="0" presId="urn:microsoft.com/office/officeart/2008/layout/LinedList"/>
    <dgm:cxn modelId="{FE331D32-89C4-094C-8B43-7519CD365FFD}" type="presParOf" srcId="{DE924A1F-011A-2B49-ACCC-2A69F5C50645}" destId="{1F117492-2FE0-9441-A7BE-1EE9EBC21A44}" srcOrd="17" destOrd="0" presId="urn:microsoft.com/office/officeart/2008/layout/LinedList"/>
    <dgm:cxn modelId="{D418A238-5983-E740-B63D-E73DE82B2D76}" type="presParOf" srcId="{1F117492-2FE0-9441-A7BE-1EE9EBC21A44}" destId="{5B897D9F-B0E5-A54E-9E6D-D0D6EAB71CB7}" srcOrd="0" destOrd="0" presId="urn:microsoft.com/office/officeart/2008/layout/LinedList"/>
    <dgm:cxn modelId="{57F4A0C4-DDC2-254F-9725-D0BBC7A87ADE}" type="presParOf" srcId="{1F117492-2FE0-9441-A7BE-1EE9EBC21A44}" destId="{840A283B-F306-FE4B-A849-009D6A8A52E8}" srcOrd="1" destOrd="0" presId="urn:microsoft.com/office/officeart/2008/layout/LinedList"/>
    <dgm:cxn modelId="{1012D8CA-A933-8146-9C05-B23D2F7EC0B2}" type="presParOf" srcId="{DE924A1F-011A-2B49-ACCC-2A69F5C50645}" destId="{2D3DE194-7927-0D41-AA2F-97578A6F6970}" srcOrd="18" destOrd="0" presId="urn:microsoft.com/office/officeart/2008/layout/LinedList"/>
    <dgm:cxn modelId="{B71A22B1-58EC-984F-AEEB-AE4F162E1158}" type="presParOf" srcId="{DE924A1F-011A-2B49-ACCC-2A69F5C50645}" destId="{B70456FF-E5FE-5F40-9C02-4E0F73E16114}" srcOrd="19" destOrd="0" presId="urn:microsoft.com/office/officeart/2008/layout/LinedList"/>
    <dgm:cxn modelId="{3D58E7F4-4FB0-8143-BB40-B3F923981B62}" type="presParOf" srcId="{B70456FF-E5FE-5F40-9C02-4E0F73E16114}" destId="{9BD18761-F197-4D47-BA2E-53FA1F52795E}" srcOrd="0" destOrd="0" presId="urn:microsoft.com/office/officeart/2008/layout/LinedList"/>
    <dgm:cxn modelId="{52636AE4-EEC1-4C43-B2D8-D749E5874B51}" type="presParOf" srcId="{B70456FF-E5FE-5F40-9C02-4E0F73E16114}" destId="{4F39E55E-58DE-1247-83D2-97419C3C44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2C7A73-1104-4CE0-8343-31DBC001E7D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E585B66-9C01-4907-A40E-7B99193BC294}">
      <dgm:prSet phldrT="[Text]"/>
      <dgm:spPr>
        <a:solidFill>
          <a:srgbClr val="89DC7E"/>
        </a:solidFill>
      </dgm:spPr>
      <dgm:t>
        <a:bodyPr/>
        <a:lstStyle/>
        <a:p>
          <a:r>
            <a:rPr lang="en-US" dirty="0">
              <a:solidFill>
                <a:sysClr val="windowText" lastClr="000000"/>
              </a:solidFill>
            </a:rPr>
            <a:t>Productivity Enhancing</a:t>
          </a:r>
        </a:p>
      </dgm:t>
    </dgm:pt>
    <dgm:pt modelId="{F9072474-5C85-4DF4-9CD8-B3A31A5F26CA}" type="parTrans" cxnId="{818FC626-0ADA-4DAD-A4A1-D71A0F1E00D5}">
      <dgm:prSet/>
      <dgm:spPr/>
      <dgm:t>
        <a:bodyPr/>
        <a:lstStyle/>
        <a:p>
          <a:endParaRPr lang="en-US"/>
        </a:p>
      </dgm:t>
    </dgm:pt>
    <dgm:pt modelId="{5405028E-34D9-43B9-B298-586C8FA0036E}" type="sibTrans" cxnId="{818FC626-0ADA-4DAD-A4A1-D71A0F1E00D5}">
      <dgm:prSet/>
      <dgm:spPr/>
      <dgm:t>
        <a:bodyPr/>
        <a:lstStyle/>
        <a:p>
          <a:endParaRPr lang="en-US"/>
        </a:p>
      </dgm:t>
    </dgm:pt>
    <dgm:pt modelId="{E44077C1-74D1-4217-B9E5-B806B633B892}">
      <dgm:prSet phldrT="[Text]"/>
      <dgm:spPr>
        <a:solidFill>
          <a:schemeClr val="accent1">
            <a:lumMod val="60000"/>
            <a:lumOff val="40000"/>
          </a:schemeClr>
        </a:solidFill>
      </dgm:spPr>
      <dgm:t>
        <a:bodyPr/>
        <a:lstStyle/>
        <a:p>
          <a:r>
            <a:rPr lang="en-US" dirty="0">
              <a:solidFill>
                <a:schemeClr val="tx1"/>
              </a:solidFill>
            </a:rPr>
            <a:t>Technologically Enabled</a:t>
          </a:r>
        </a:p>
      </dgm:t>
    </dgm:pt>
    <dgm:pt modelId="{23BE0E32-349A-43D7-9745-2FE329C0DB34}" type="parTrans" cxnId="{542F5E7C-6C7C-4015-BCC5-9E9F05B75AC0}">
      <dgm:prSet/>
      <dgm:spPr/>
      <dgm:t>
        <a:bodyPr/>
        <a:lstStyle/>
        <a:p>
          <a:endParaRPr lang="en-US"/>
        </a:p>
      </dgm:t>
    </dgm:pt>
    <dgm:pt modelId="{41A7DA4F-4356-47C8-B818-DCA4FE2568B3}" type="sibTrans" cxnId="{542F5E7C-6C7C-4015-BCC5-9E9F05B75AC0}">
      <dgm:prSet/>
      <dgm:spPr/>
      <dgm:t>
        <a:bodyPr/>
        <a:lstStyle/>
        <a:p>
          <a:endParaRPr lang="en-US"/>
        </a:p>
      </dgm:t>
    </dgm:pt>
    <dgm:pt modelId="{B3B0A73B-62C0-4840-94D1-E113208052AD}">
      <dgm:prSet phldrT="[Text]"/>
      <dgm:spPr>
        <a:solidFill>
          <a:schemeClr val="bg2">
            <a:lumMod val="90000"/>
          </a:schemeClr>
        </a:solidFill>
      </dgm:spPr>
      <dgm:t>
        <a:bodyPr/>
        <a:lstStyle/>
        <a:p>
          <a:r>
            <a:rPr lang="en-US" dirty="0">
              <a:solidFill>
                <a:sysClr val="windowText" lastClr="000000"/>
              </a:solidFill>
            </a:rPr>
            <a:t>Opportunity for Investment</a:t>
          </a:r>
        </a:p>
      </dgm:t>
    </dgm:pt>
    <dgm:pt modelId="{5BF2E4F0-0CE3-436D-8C40-1ECA832C20CC}" type="parTrans" cxnId="{E2327770-5956-4C58-9E34-8B8C7990E403}">
      <dgm:prSet/>
      <dgm:spPr/>
      <dgm:t>
        <a:bodyPr/>
        <a:lstStyle/>
        <a:p>
          <a:endParaRPr lang="en-US"/>
        </a:p>
      </dgm:t>
    </dgm:pt>
    <dgm:pt modelId="{52595AFD-C627-48DC-9B1C-48D68C74CA20}" type="sibTrans" cxnId="{E2327770-5956-4C58-9E34-8B8C7990E403}">
      <dgm:prSet/>
      <dgm:spPr/>
      <dgm:t>
        <a:bodyPr/>
        <a:lstStyle/>
        <a:p>
          <a:endParaRPr lang="en-US"/>
        </a:p>
      </dgm:t>
    </dgm:pt>
    <dgm:pt modelId="{3C7F8AEE-B65B-4A88-8950-905D438FC5A2}">
      <dgm:prSet phldrT="[Text]"/>
      <dgm:spPr>
        <a:solidFill>
          <a:srgbClr val="D6BBEB"/>
        </a:solidFill>
      </dgm:spPr>
      <dgm:t>
        <a:bodyPr/>
        <a:lstStyle/>
        <a:p>
          <a:r>
            <a:rPr lang="en-US" dirty="0">
              <a:solidFill>
                <a:sysClr val="windowText" lastClr="000000"/>
              </a:solidFill>
            </a:rPr>
            <a:t>Performance Neutral</a:t>
          </a:r>
        </a:p>
      </dgm:t>
    </dgm:pt>
    <dgm:pt modelId="{8DD344E9-DB29-4E4A-9545-EDBF762F5D9E}" type="parTrans" cxnId="{33B240C0-30E9-47BD-9561-F6ABBA30F562}">
      <dgm:prSet/>
      <dgm:spPr/>
      <dgm:t>
        <a:bodyPr/>
        <a:lstStyle/>
        <a:p>
          <a:endParaRPr lang="en-US"/>
        </a:p>
      </dgm:t>
    </dgm:pt>
    <dgm:pt modelId="{7948E3C3-7422-43A0-A5D8-E483ACB2B322}" type="sibTrans" cxnId="{33B240C0-30E9-47BD-9561-F6ABBA30F562}">
      <dgm:prSet/>
      <dgm:spPr/>
      <dgm:t>
        <a:bodyPr/>
        <a:lstStyle/>
        <a:p>
          <a:endParaRPr lang="en-US"/>
        </a:p>
      </dgm:t>
    </dgm:pt>
    <dgm:pt modelId="{4E809AF0-11D5-4D48-9F1A-1F3736407808}">
      <dgm:prSet phldrT="[Text]"/>
      <dgm:spPr>
        <a:ln>
          <a:solidFill>
            <a:srgbClr val="00B050"/>
          </a:solidFill>
        </a:ln>
      </dgm:spPr>
      <dgm:t>
        <a:bodyPr/>
        <a:lstStyle/>
        <a:p>
          <a:r>
            <a:rPr lang="en-US" dirty="0"/>
            <a:t>Building has both the structural and technological elements to support the ongoing health and wellbeing of the occupants</a:t>
          </a:r>
        </a:p>
      </dgm:t>
    </dgm:pt>
    <dgm:pt modelId="{4C5597B5-0B97-4A50-9D69-6986F1D6497A}" type="parTrans" cxnId="{5064FAD1-1346-46B7-9A9E-353E4B1C943A}">
      <dgm:prSet/>
      <dgm:spPr/>
      <dgm:t>
        <a:bodyPr/>
        <a:lstStyle/>
        <a:p>
          <a:endParaRPr lang="en-US"/>
        </a:p>
      </dgm:t>
    </dgm:pt>
    <dgm:pt modelId="{64C5A84C-2833-44DB-A7CE-2D574F05207D}" type="sibTrans" cxnId="{5064FAD1-1346-46B7-9A9E-353E4B1C943A}">
      <dgm:prSet/>
      <dgm:spPr/>
      <dgm:t>
        <a:bodyPr/>
        <a:lstStyle/>
        <a:p>
          <a:endParaRPr lang="en-US"/>
        </a:p>
      </dgm:t>
    </dgm:pt>
    <dgm:pt modelId="{08F6376F-A0E2-43D3-BFD3-12A63197D4C8}">
      <dgm:prSet phldrT="[Text]"/>
      <dgm:spPr>
        <a:ln>
          <a:solidFill>
            <a:srgbClr val="00B050"/>
          </a:solidFill>
        </a:ln>
      </dgm:spPr>
      <dgm:t>
        <a:bodyPr/>
        <a:lstStyle/>
        <a:p>
          <a:r>
            <a:rPr lang="en-US" dirty="0"/>
            <a:t>Buildings in this zone should be primary candidates for Capital Stewardship and Preventive Maintenance focus</a:t>
          </a:r>
        </a:p>
      </dgm:t>
    </dgm:pt>
    <dgm:pt modelId="{4429ED87-B4D7-469D-B64C-A93628AE3D79}" type="parTrans" cxnId="{163B60B7-B048-4EEC-BF97-6A4BFC2AAE2D}">
      <dgm:prSet/>
      <dgm:spPr/>
      <dgm:t>
        <a:bodyPr/>
        <a:lstStyle/>
        <a:p>
          <a:endParaRPr lang="en-US"/>
        </a:p>
      </dgm:t>
    </dgm:pt>
    <dgm:pt modelId="{C97FD967-B172-42F6-B894-D6D03EF86BE1}" type="sibTrans" cxnId="{163B60B7-B048-4EEC-BF97-6A4BFC2AAE2D}">
      <dgm:prSet/>
      <dgm:spPr/>
      <dgm:t>
        <a:bodyPr/>
        <a:lstStyle/>
        <a:p>
          <a:endParaRPr lang="en-US"/>
        </a:p>
      </dgm:t>
    </dgm:pt>
    <dgm:pt modelId="{FDC2B128-D32E-43BF-B191-7A107476FB3C}">
      <dgm:prSet phldrT="[Text]"/>
      <dgm:spPr/>
      <dgm:t>
        <a:bodyPr/>
        <a:lstStyle/>
        <a:p>
          <a:r>
            <a:rPr lang="en-US" dirty="0"/>
            <a:t>Building has smart technology, but was not built to modern human performance standards</a:t>
          </a:r>
        </a:p>
      </dgm:t>
    </dgm:pt>
    <dgm:pt modelId="{8C113AA8-C051-45A2-A015-3D6F1DDA590D}" type="parTrans" cxnId="{7B93E53B-4A61-4B38-8030-957EEE9FADC7}">
      <dgm:prSet/>
      <dgm:spPr/>
      <dgm:t>
        <a:bodyPr/>
        <a:lstStyle/>
        <a:p>
          <a:endParaRPr lang="en-US"/>
        </a:p>
      </dgm:t>
    </dgm:pt>
    <dgm:pt modelId="{1B661EAD-667A-4C03-84B0-9D591324413A}" type="sibTrans" cxnId="{7B93E53B-4A61-4B38-8030-957EEE9FADC7}">
      <dgm:prSet/>
      <dgm:spPr/>
      <dgm:t>
        <a:bodyPr/>
        <a:lstStyle/>
        <a:p>
          <a:endParaRPr lang="en-US"/>
        </a:p>
      </dgm:t>
    </dgm:pt>
    <dgm:pt modelId="{F5C37BB6-B099-4F2F-BBD6-0E3FFEEAB414}">
      <dgm:prSet phldrT="[Text]"/>
      <dgm:spPr/>
      <dgm:t>
        <a:bodyPr/>
        <a:lstStyle/>
        <a:p>
          <a:r>
            <a:rPr lang="en-US" dirty="0"/>
            <a:t>Buildings in this zone should be candidates for space utilization assessments to understand in more detail which spaces within the building are best suited for human performance and which should be repurposed</a:t>
          </a:r>
        </a:p>
      </dgm:t>
    </dgm:pt>
    <dgm:pt modelId="{1C4C4CC4-1A9D-4166-9CC9-142FD56266A2}" type="parTrans" cxnId="{4DB8F945-CDF3-48BB-8FF4-EB7B1A47EAA3}">
      <dgm:prSet/>
      <dgm:spPr/>
      <dgm:t>
        <a:bodyPr/>
        <a:lstStyle/>
        <a:p>
          <a:endParaRPr lang="en-US"/>
        </a:p>
      </dgm:t>
    </dgm:pt>
    <dgm:pt modelId="{037EA014-403D-4366-AF5B-9913A790F74A}" type="sibTrans" cxnId="{4DB8F945-CDF3-48BB-8FF4-EB7B1A47EAA3}">
      <dgm:prSet/>
      <dgm:spPr/>
      <dgm:t>
        <a:bodyPr/>
        <a:lstStyle/>
        <a:p>
          <a:endParaRPr lang="en-US"/>
        </a:p>
      </dgm:t>
    </dgm:pt>
    <dgm:pt modelId="{2C1F3F97-6D81-4530-8503-3AE18E3896AA}">
      <dgm:prSet phldrT="[Text]"/>
      <dgm:spPr>
        <a:ln>
          <a:solidFill>
            <a:schemeClr val="bg2">
              <a:lumMod val="50000"/>
            </a:schemeClr>
          </a:solidFill>
        </a:ln>
      </dgm:spPr>
      <dgm:t>
        <a:bodyPr/>
        <a:lstStyle/>
        <a:p>
          <a:r>
            <a:rPr lang="en-US" dirty="0"/>
            <a:t>Building was constructed to modern human performance standards, but lacks the smart technology to ensure the environment is being optimized</a:t>
          </a:r>
        </a:p>
      </dgm:t>
    </dgm:pt>
    <dgm:pt modelId="{E20D9F42-7D66-4517-AC4E-CFE1CD543C4A}" type="parTrans" cxnId="{4BDEA656-9473-40DD-B8BF-82CCBF2ED382}">
      <dgm:prSet/>
      <dgm:spPr/>
      <dgm:t>
        <a:bodyPr/>
        <a:lstStyle/>
        <a:p>
          <a:endParaRPr lang="en-US"/>
        </a:p>
      </dgm:t>
    </dgm:pt>
    <dgm:pt modelId="{3BD118B6-E5EB-43E3-9D3B-9D1D2DC9E89E}" type="sibTrans" cxnId="{4BDEA656-9473-40DD-B8BF-82CCBF2ED382}">
      <dgm:prSet/>
      <dgm:spPr/>
      <dgm:t>
        <a:bodyPr/>
        <a:lstStyle/>
        <a:p>
          <a:endParaRPr lang="en-US"/>
        </a:p>
      </dgm:t>
    </dgm:pt>
    <dgm:pt modelId="{1DBBED15-7132-4375-8D0E-3D7A4CB73C06}">
      <dgm:prSet phldrT="[Text]"/>
      <dgm:spPr>
        <a:ln>
          <a:solidFill>
            <a:schemeClr val="bg2">
              <a:lumMod val="50000"/>
            </a:schemeClr>
          </a:solidFill>
        </a:ln>
      </dgm:spPr>
      <dgm:t>
        <a:bodyPr/>
        <a:lstStyle/>
        <a:p>
          <a:r>
            <a:rPr lang="en-US" dirty="0"/>
            <a:t>Buildings in this zone should be candidates for smart technology upgrade projects such as improved monitoring and digitalization</a:t>
          </a:r>
        </a:p>
      </dgm:t>
    </dgm:pt>
    <dgm:pt modelId="{E023C8B6-36F5-49D7-A7A9-7073815958E2}" type="parTrans" cxnId="{0F0290B9-E417-449A-8B95-B4C1F23E8DB2}">
      <dgm:prSet/>
      <dgm:spPr/>
      <dgm:t>
        <a:bodyPr/>
        <a:lstStyle/>
        <a:p>
          <a:endParaRPr lang="en-US"/>
        </a:p>
      </dgm:t>
    </dgm:pt>
    <dgm:pt modelId="{DC747186-05CF-41D2-BE91-82912947D667}" type="sibTrans" cxnId="{0F0290B9-E417-449A-8B95-B4C1F23E8DB2}">
      <dgm:prSet/>
      <dgm:spPr/>
      <dgm:t>
        <a:bodyPr/>
        <a:lstStyle/>
        <a:p>
          <a:endParaRPr lang="en-US"/>
        </a:p>
      </dgm:t>
    </dgm:pt>
    <dgm:pt modelId="{D1FEBF6E-EBDF-4693-8F04-40592E22A800}">
      <dgm:prSet phldrT="[Text]"/>
      <dgm:spPr>
        <a:ln>
          <a:solidFill>
            <a:srgbClr val="7030A0"/>
          </a:solidFill>
        </a:ln>
      </dgm:spPr>
      <dgm:t>
        <a:bodyPr/>
        <a:lstStyle/>
        <a:p>
          <a:r>
            <a:rPr lang="en-US" dirty="0"/>
            <a:t>Building was not built to modern human performance standards and lacks monitoring to assess quality of spaces</a:t>
          </a:r>
        </a:p>
      </dgm:t>
    </dgm:pt>
    <dgm:pt modelId="{2C3FAD65-22F6-4396-9365-9B81431193FF}" type="parTrans" cxnId="{35166224-75CC-4820-8511-C85C72D151B5}">
      <dgm:prSet/>
      <dgm:spPr/>
      <dgm:t>
        <a:bodyPr/>
        <a:lstStyle/>
        <a:p>
          <a:endParaRPr lang="en-US"/>
        </a:p>
      </dgm:t>
    </dgm:pt>
    <dgm:pt modelId="{66704D2E-2852-4C9F-9FD8-A151984DE2B5}" type="sibTrans" cxnId="{35166224-75CC-4820-8511-C85C72D151B5}">
      <dgm:prSet/>
      <dgm:spPr/>
      <dgm:t>
        <a:bodyPr/>
        <a:lstStyle/>
        <a:p>
          <a:endParaRPr lang="en-US"/>
        </a:p>
      </dgm:t>
    </dgm:pt>
    <dgm:pt modelId="{DE9F5569-D389-441F-8910-529CF2133AAD}">
      <dgm:prSet phldrT="[Text]"/>
      <dgm:spPr>
        <a:ln>
          <a:solidFill>
            <a:srgbClr val="7030A0"/>
          </a:solidFill>
        </a:ln>
      </dgm:spPr>
      <dgm:t>
        <a:bodyPr/>
        <a:lstStyle/>
        <a:p>
          <a:r>
            <a:rPr lang="en-US" dirty="0"/>
            <a:t>Buildings in this zone should be candidates for renovation or removal as small-scale projects are unlikely to have a significant impact on how the building supports human performance </a:t>
          </a:r>
        </a:p>
      </dgm:t>
    </dgm:pt>
    <dgm:pt modelId="{ABFE2E1C-7D4C-4ED6-A5BD-8800133BE9C3}" type="parTrans" cxnId="{D33B5898-2122-48C5-85D9-7B6E88AF2DB2}">
      <dgm:prSet/>
      <dgm:spPr/>
      <dgm:t>
        <a:bodyPr/>
        <a:lstStyle/>
        <a:p>
          <a:endParaRPr lang="en-US"/>
        </a:p>
      </dgm:t>
    </dgm:pt>
    <dgm:pt modelId="{564FC730-67A4-4672-A5B6-2A065E1C9234}" type="sibTrans" cxnId="{D33B5898-2122-48C5-85D9-7B6E88AF2DB2}">
      <dgm:prSet/>
      <dgm:spPr/>
      <dgm:t>
        <a:bodyPr/>
        <a:lstStyle/>
        <a:p>
          <a:endParaRPr lang="en-US"/>
        </a:p>
      </dgm:t>
    </dgm:pt>
    <dgm:pt modelId="{1ECFB049-A786-49F6-82EB-A9723A11A1A5}" type="pres">
      <dgm:prSet presAssocID="{172C7A73-1104-4CE0-8343-31DBC001E7DB}" presName="linear" presStyleCnt="0">
        <dgm:presLayoutVars>
          <dgm:dir/>
          <dgm:animLvl val="lvl"/>
          <dgm:resizeHandles val="exact"/>
        </dgm:presLayoutVars>
      </dgm:prSet>
      <dgm:spPr/>
    </dgm:pt>
    <dgm:pt modelId="{01401EED-BEA6-4051-B17C-90A38AA0E355}" type="pres">
      <dgm:prSet presAssocID="{3E585B66-9C01-4907-A40E-7B99193BC294}" presName="parentLin" presStyleCnt="0"/>
      <dgm:spPr/>
    </dgm:pt>
    <dgm:pt modelId="{5EE54068-6119-498F-AAD7-7D8BA1AE53E1}" type="pres">
      <dgm:prSet presAssocID="{3E585B66-9C01-4907-A40E-7B99193BC294}" presName="parentLeftMargin" presStyleLbl="node1" presStyleIdx="0" presStyleCnt="4"/>
      <dgm:spPr/>
    </dgm:pt>
    <dgm:pt modelId="{A54EFFAB-A235-4CEB-8D0C-7E3E51616C3B}" type="pres">
      <dgm:prSet presAssocID="{3E585B66-9C01-4907-A40E-7B99193BC294}" presName="parentText" presStyleLbl="node1" presStyleIdx="0" presStyleCnt="4">
        <dgm:presLayoutVars>
          <dgm:chMax val="0"/>
          <dgm:bulletEnabled val="1"/>
        </dgm:presLayoutVars>
      </dgm:prSet>
      <dgm:spPr/>
    </dgm:pt>
    <dgm:pt modelId="{4E47C47C-C340-4909-97E9-4F19A29E9010}" type="pres">
      <dgm:prSet presAssocID="{3E585B66-9C01-4907-A40E-7B99193BC294}" presName="negativeSpace" presStyleCnt="0"/>
      <dgm:spPr/>
    </dgm:pt>
    <dgm:pt modelId="{DA22C456-F09D-4C54-89D4-DC493B03F82B}" type="pres">
      <dgm:prSet presAssocID="{3E585B66-9C01-4907-A40E-7B99193BC294}" presName="childText" presStyleLbl="conFgAcc1" presStyleIdx="0" presStyleCnt="4">
        <dgm:presLayoutVars>
          <dgm:bulletEnabled val="1"/>
        </dgm:presLayoutVars>
      </dgm:prSet>
      <dgm:spPr/>
    </dgm:pt>
    <dgm:pt modelId="{A3B9818E-3BDE-4C87-9EFB-791A124DD044}" type="pres">
      <dgm:prSet presAssocID="{5405028E-34D9-43B9-B298-586C8FA0036E}" presName="spaceBetweenRectangles" presStyleCnt="0"/>
      <dgm:spPr/>
    </dgm:pt>
    <dgm:pt modelId="{5DC83338-D86F-4FAE-9B90-DEB6A7C82A75}" type="pres">
      <dgm:prSet presAssocID="{E44077C1-74D1-4217-B9E5-B806B633B892}" presName="parentLin" presStyleCnt="0"/>
      <dgm:spPr/>
    </dgm:pt>
    <dgm:pt modelId="{597564D7-D5A1-41DC-A3B5-FA061E0DC98E}" type="pres">
      <dgm:prSet presAssocID="{E44077C1-74D1-4217-B9E5-B806B633B892}" presName="parentLeftMargin" presStyleLbl="node1" presStyleIdx="0" presStyleCnt="4"/>
      <dgm:spPr/>
    </dgm:pt>
    <dgm:pt modelId="{609CD15A-9CA3-4E27-BCD8-E66A5C7C4027}" type="pres">
      <dgm:prSet presAssocID="{E44077C1-74D1-4217-B9E5-B806B633B892}" presName="parentText" presStyleLbl="node1" presStyleIdx="1" presStyleCnt="4">
        <dgm:presLayoutVars>
          <dgm:chMax val="0"/>
          <dgm:bulletEnabled val="1"/>
        </dgm:presLayoutVars>
      </dgm:prSet>
      <dgm:spPr/>
    </dgm:pt>
    <dgm:pt modelId="{B624CA8C-6BA7-4BC3-B1EE-521039F3B9EE}" type="pres">
      <dgm:prSet presAssocID="{E44077C1-74D1-4217-B9E5-B806B633B892}" presName="negativeSpace" presStyleCnt="0"/>
      <dgm:spPr/>
    </dgm:pt>
    <dgm:pt modelId="{470C67F1-B412-4FE7-A245-6790B0669321}" type="pres">
      <dgm:prSet presAssocID="{E44077C1-74D1-4217-B9E5-B806B633B892}" presName="childText" presStyleLbl="conFgAcc1" presStyleIdx="1" presStyleCnt="4">
        <dgm:presLayoutVars>
          <dgm:bulletEnabled val="1"/>
        </dgm:presLayoutVars>
      </dgm:prSet>
      <dgm:spPr/>
    </dgm:pt>
    <dgm:pt modelId="{66BAF08B-BCE1-4319-A9CE-AEF4AA0097EA}" type="pres">
      <dgm:prSet presAssocID="{41A7DA4F-4356-47C8-B818-DCA4FE2568B3}" presName="spaceBetweenRectangles" presStyleCnt="0"/>
      <dgm:spPr/>
    </dgm:pt>
    <dgm:pt modelId="{8227A46B-0791-478D-AEED-D9F97124C040}" type="pres">
      <dgm:prSet presAssocID="{B3B0A73B-62C0-4840-94D1-E113208052AD}" presName="parentLin" presStyleCnt="0"/>
      <dgm:spPr/>
    </dgm:pt>
    <dgm:pt modelId="{27B6DE01-E186-4B77-8274-3CE0B2A5F9BF}" type="pres">
      <dgm:prSet presAssocID="{B3B0A73B-62C0-4840-94D1-E113208052AD}" presName="parentLeftMargin" presStyleLbl="node1" presStyleIdx="1" presStyleCnt="4"/>
      <dgm:spPr/>
    </dgm:pt>
    <dgm:pt modelId="{6ABE5E2A-5ED2-46B6-8171-42D4F93A364D}" type="pres">
      <dgm:prSet presAssocID="{B3B0A73B-62C0-4840-94D1-E113208052AD}" presName="parentText" presStyleLbl="node1" presStyleIdx="2" presStyleCnt="4">
        <dgm:presLayoutVars>
          <dgm:chMax val="0"/>
          <dgm:bulletEnabled val="1"/>
        </dgm:presLayoutVars>
      </dgm:prSet>
      <dgm:spPr/>
    </dgm:pt>
    <dgm:pt modelId="{B93A8294-7575-4916-8720-C663E96017B1}" type="pres">
      <dgm:prSet presAssocID="{B3B0A73B-62C0-4840-94D1-E113208052AD}" presName="negativeSpace" presStyleCnt="0"/>
      <dgm:spPr/>
    </dgm:pt>
    <dgm:pt modelId="{13EDFD23-6C24-4029-ADD4-33745EA9B0CB}" type="pres">
      <dgm:prSet presAssocID="{B3B0A73B-62C0-4840-94D1-E113208052AD}" presName="childText" presStyleLbl="conFgAcc1" presStyleIdx="2" presStyleCnt="4">
        <dgm:presLayoutVars>
          <dgm:bulletEnabled val="1"/>
        </dgm:presLayoutVars>
      </dgm:prSet>
      <dgm:spPr/>
    </dgm:pt>
    <dgm:pt modelId="{04339C6D-72EE-48DB-9BE9-6348264622C5}" type="pres">
      <dgm:prSet presAssocID="{52595AFD-C627-48DC-9B1C-48D68C74CA20}" presName="spaceBetweenRectangles" presStyleCnt="0"/>
      <dgm:spPr/>
    </dgm:pt>
    <dgm:pt modelId="{42CD2A49-58D1-477A-B027-52A66CE0E09A}" type="pres">
      <dgm:prSet presAssocID="{3C7F8AEE-B65B-4A88-8950-905D438FC5A2}" presName="parentLin" presStyleCnt="0"/>
      <dgm:spPr/>
    </dgm:pt>
    <dgm:pt modelId="{462F7580-9FCE-4B79-8CA4-D311EDEA1A05}" type="pres">
      <dgm:prSet presAssocID="{3C7F8AEE-B65B-4A88-8950-905D438FC5A2}" presName="parentLeftMargin" presStyleLbl="node1" presStyleIdx="2" presStyleCnt="4"/>
      <dgm:spPr/>
    </dgm:pt>
    <dgm:pt modelId="{757E4B96-5B23-4A75-AA4B-4C5D4EADA1BE}" type="pres">
      <dgm:prSet presAssocID="{3C7F8AEE-B65B-4A88-8950-905D438FC5A2}" presName="parentText" presStyleLbl="node1" presStyleIdx="3" presStyleCnt="4">
        <dgm:presLayoutVars>
          <dgm:chMax val="0"/>
          <dgm:bulletEnabled val="1"/>
        </dgm:presLayoutVars>
      </dgm:prSet>
      <dgm:spPr/>
    </dgm:pt>
    <dgm:pt modelId="{B98A0F4E-ADC1-4819-B628-DD578A83BF8D}" type="pres">
      <dgm:prSet presAssocID="{3C7F8AEE-B65B-4A88-8950-905D438FC5A2}" presName="negativeSpace" presStyleCnt="0"/>
      <dgm:spPr/>
    </dgm:pt>
    <dgm:pt modelId="{11DE20C9-1DF3-4F5D-AA75-CC32F20DAB28}" type="pres">
      <dgm:prSet presAssocID="{3C7F8AEE-B65B-4A88-8950-905D438FC5A2}" presName="childText" presStyleLbl="conFgAcc1" presStyleIdx="3" presStyleCnt="4">
        <dgm:presLayoutVars>
          <dgm:bulletEnabled val="1"/>
        </dgm:presLayoutVars>
      </dgm:prSet>
      <dgm:spPr/>
    </dgm:pt>
  </dgm:ptLst>
  <dgm:cxnLst>
    <dgm:cxn modelId="{BD095800-0EA5-45A0-8DC7-DD58A58C28F5}" type="presOf" srcId="{08F6376F-A0E2-43D3-BFD3-12A63197D4C8}" destId="{DA22C456-F09D-4C54-89D4-DC493B03F82B}" srcOrd="0" destOrd="1" presId="urn:microsoft.com/office/officeart/2005/8/layout/list1"/>
    <dgm:cxn modelId="{35166224-75CC-4820-8511-C85C72D151B5}" srcId="{3C7F8AEE-B65B-4A88-8950-905D438FC5A2}" destId="{D1FEBF6E-EBDF-4693-8F04-40592E22A800}" srcOrd="0" destOrd="0" parTransId="{2C3FAD65-22F6-4396-9365-9B81431193FF}" sibTransId="{66704D2E-2852-4C9F-9FD8-A151984DE2B5}"/>
    <dgm:cxn modelId="{2C5AC526-07A6-4134-A8B7-B459A9D655AB}" type="presOf" srcId="{FDC2B128-D32E-43BF-B191-7A107476FB3C}" destId="{470C67F1-B412-4FE7-A245-6790B0669321}" srcOrd="0" destOrd="0" presId="urn:microsoft.com/office/officeart/2005/8/layout/list1"/>
    <dgm:cxn modelId="{818FC626-0ADA-4DAD-A4A1-D71A0F1E00D5}" srcId="{172C7A73-1104-4CE0-8343-31DBC001E7DB}" destId="{3E585B66-9C01-4907-A40E-7B99193BC294}" srcOrd="0" destOrd="0" parTransId="{F9072474-5C85-4DF4-9CD8-B3A31A5F26CA}" sibTransId="{5405028E-34D9-43B9-B298-586C8FA0036E}"/>
    <dgm:cxn modelId="{7B93E53B-4A61-4B38-8030-957EEE9FADC7}" srcId="{E44077C1-74D1-4217-B9E5-B806B633B892}" destId="{FDC2B128-D32E-43BF-B191-7A107476FB3C}" srcOrd="0" destOrd="0" parTransId="{8C113AA8-C051-45A2-A015-3D6F1DDA590D}" sibTransId="{1B661EAD-667A-4C03-84B0-9D591324413A}"/>
    <dgm:cxn modelId="{AA7DCF3F-103E-476D-8F9D-6FF096924AAD}" type="presOf" srcId="{E44077C1-74D1-4217-B9E5-B806B633B892}" destId="{609CD15A-9CA3-4E27-BCD8-E66A5C7C4027}" srcOrd="1" destOrd="0" presId="urn:microsoft.com/office/officeart/2005/8/layout/list1"/>
    <dgm:cxn modelId="{51583D62-09AB-4F47-A5ED-0E531F83BBDF}" type="presOf" srcId="{4E809AF0-11D5-4D48-9F1A-1F3736407808}" destId="{DA22C456-F09D-4C54-89D4-DC493B03F82B}" srcOrd="0" destOrd="0" presId="urn:microsoft.com/office/officeart/2005/8/layout/list1"/>
    <dgm:cxn modelId="{F9AA2543-72A0-4D39-86A6-8E410E04F09F}" type="presOf" srcId="{B3B0A73B-62C0-4840-94D1-E113208052AD}" destId="{27B6DE01-E186-4B77-8274-3CE0B2A5F9BF}" srcOrd="0" destOrd="0" presId="urn:microsoft.com/office/officeart/2005/8/layout/list1"/>
    <dgm:cxn modelId="{0F9ECF64-99F9-442C-AD6C-F96E01BD5017}" type="presOf" srcId="{3E585B66-9C01-4907-A40E-7B99193BC294}" destId="{A54EFFAB-A235-4CEB-8D0C-7E3E51616C3B}" srcOrd="1" destOrd="0" presId="urn:microsoft.com/office/officeart/2005/8/layout/list1"/>
    <dgm:cxn modelId="{4DB8F945-CDF3-48BB-8FF4-EB7B1A47EAA3}" srcId="{E44077C1-74D1-4217-B9E5-B806B633B892}" destId="{F5C37BB6-B099-4F2F-BBD6-0E3FFEEAB414}" srcOrd="1" destOrd="0" parTransId="{1C4C4CC4-1A9D-4166-9CC9-142FD56266A2}" sibTransId="{037EA014-403D-4366-AF5B-9913A790F74A}"/>
    <dgm:cxn modelId="{2695A56D-BA36-4378-93CD-CC8618B89235}" type="presOf" srcId="{3C7F8AEE-B65B-4A88-8950-905D438FC5A2}" destId="{757E4B96-5B23-4A75-AA4B-4C5D4EADA1BE}" srcOrd="1" destOrd="0" presId="urn:microsoft.com/office/officeart/2005/8/layout/list1"/>
    <dgm:cxn modelId="{0A50854E-047F-476A-A7D9-5FA4EB6D44A2}" type="presOf" srcId="{2C1F3F97-6D81-4530-8503-3AE18E3896AA}" destId="{13EDFD23-6C24-4029-ADD4-33745EA9B0CB}" srcOrd="0" destOrd="0" presId="urn:microsoft.com/office/officeart/2005/8/layout/list1"/>
    <dgm:cxn modelId="{E2327770-5956-4C58-9E34-8B8C7990E403}" srcId="{172C7A73-1104-4CE0-8343-31DBC001E7DB}" destId="{B3B0A73B-62C0-4840-94D1-E113208052AD}" srcOrd="2" destOrd="0" parTransId="{5BF2E4F0-0CE3-436D-8C40-1ECA832C20CC}" sibTransId="{52595AFD-C627-48DC-9B1C-48D68C74CA20}"/>
    <dgm:cxn modelId="{4BDEA656-9473-40DD-B8BF-82CCBF2ED382}" srcId="{B3B0A73B-62C0-4840-94D1-E113208052AD}" destId="{2C1F3F97-6D81-4530-8503-3AE18E3896AA}" srcOrd="0" destOrd="0" parTransId="{E20D9F42-7D66-4517-AC4E-CFE1CD543C4A}" sibTransId="{3BD118B6-E5EB-43E3-9D3B-9D1D2DC9E89E}"/>
    <dgm:cxn modelId="{542F5E7C-6C7C-4015-BCC5-9E9F05B75AC0}" srcId="{172C7A73-1104-4CE0-8343-31DBC001E7DB}" destId="{E44077C1-74D1-4217-B9E5-B806B633B892}" srcOrd="1" destOrd="0" parTransId="{23BE0E32-349A-43D7-9745-2FE329C0DB34}" sibTransId="{41A7DA4F-4356-47C8-B818-DCA4FE2568B3}"/>
    <dgm:cxn modelId="{D33B5898-2122-48C5-85D9-7B6E88AF2DB2}" srcId="{3C7F8AEE-B65B-4A88-8950-905D438FC5A2}" destId="{DE9F5569-D389-441F-8910-529CF2133AAD}" srcOrd="1" destOrd="0" parTransId="{ABFE2E1C-7D4C-4ED6-A5BD-8800133BE9C3}" sibTransId="{564FC730-67A4-4672-A5B6-2A065E1C9234}"/>
    <dgm:cxn modelId="{9791989A-790B-4562-9E72-37258BDD08C9}" type="presOf" srcId="{1DBBED15-7132-4375-8D0E-3D7A4CB73C06}" destId="{13EDFD23-6C24-4029-ADD4-33745EA9B0CB}" srcOrd="0" destOrd="1" presId="urn:microsoft.com/office/officeart/2005/8/layout/list1"/>
    <dgm:cxn modelId="{7ABF86A4-23DA-4981-B09E-D59986A5E15F}" type="presOf" srcId="{172C7A73-1104-4CE0-8343-31DBC001E7DB}" destId="{1ECFB049-A786-49F6-82EB-A9723A11A1A5}" srcOrd="0" destOrd="0" presId="urn:microsoft.com/office/officeart/2005/8/layout/list1"/>
    <dgm:cxn modelId="{163B60B7-B048-4EEC-BF97-6A4BFC2AAE2D}" srcId="{3E585B66-9C01-4907-A40E-7B99193BC294}" destId="{08F6376F-A0E2-43D3-BFD3-12A63197D4C8}" srcOrd="1" destOrd="0" parTransId="{4429ED87-B4D7-469D-B64C-A93628AE3D79}" sibTransId="{C97FD967-B172-42F6-B894-D6D03EF86BE1}"/>
    <dgm:cxn modelId="{0F0290B9-E417-449A-8B95-B4C1F23E8DB2}" srcId="{B3B0A73B-62C0-4840-94D1-E113208052AD}" destId="{1DBBED15-7132-4375-8D0E-3D7A4CB73C06}" srcOrd="1" destOrd="0" parTransId="{E023C8B6-36F5-49D7-A7A9-7073815958E2}" sibTransId="{DC747186-05CF-41D2-BE91-82912947D667}"/>
    <dgm:cxn modelId="{33B240C0-30E9-47BD-9561-F6ABBA30F562}" srcId="{172C7A73-1104-4CE0-8343-31DBC001E7DB}" destId="{3C7F8AEE-B65B-4A88-8950-905D438FC5A2}" srcOrd="3" destOrd="0" parTransId="{8DD344E9-DB29-4E4A-9545-EDBF762F5D9E}" sibTransId="{7948E3C3-7422-43A0-A5D8-E483ACB2B322}"/>
    <dgm:cxn modelId="{D61332C4-E3BF-4B7F-BEE6-7BC6D9AAB6EB}" type="presOf" srcId="{F5C37BB6-B099-4F2F-BBD6-0E3FFEEAB414}" destId="{470C67F1-B412-4FE7-A245-6790B0669321}" srcOrd="0" destOrd="1" presId="urn:microsoft.com/office/officeart/2005/8/layout/list1"/>
    <dgm:cxn modelId="{745792C5-A085-4EFA-92B9-1003749D1024}" type="presOf" srcId="{D1FEBF6E-EBDF-4693-8F04-40592E22A800}" destId="{11DE20C9-1DF3-4F5D-AA75-CC32F20DAB28}" srcOrd="0" destOrd="0" presId="urn:microsoft.com/office/officeart/2005/8/layout/list1"/>
    <dgm:cxn modelId="{31E183C9-709A-4ECC-AD22-61FCD8CFC0BD}" type="presOf" srcId="{E44077C1-74D1-4217-B9E5-B806B633B892}" destId="{597564D7-D5A1-41DC-A3B5-FA061E0DC98E}" srcOrd="0" destOrd="0" presId="urn:microsoft.com/office/officeart/2005/8/layout/list1"/>
    <dgm:cxn modelId="{5064FAD1-1346-46B7-9A9E-353E4B1C943A}" srcId="{3E585B66-9C01-4907-A40E-7B99193BC294}" destId="{4E809AF0-11D5-4D48-9F1A-1F3736407808}" srcOrd="0" destOrd="0" parTransId="{4C5597B5-0B97-4A50-9D69-6986F1D6497A}" sibTransId="{64C5A84C-2833-44DB-A7CE-2D574F05207D}"/>
    <dgm:cxn modelId="{82DD71DA-BC80-4953-B6D0-B1AE86F734CA}" type="presOf" srcId="{3C7F8AEE-B65B-4A88-8950-905D438FC5A2}" destId="{462F7580-9FCE-4B79-8CA4-D311EDEA1A05}" srcOrd="0" destOrd="0" presId="urn:microsoft.com/office/officeart/2005/8/layout/list1"/>
    <dgm:cxn modelId="{C281EEE2-1B1A-4F4E-A1B7-A7CFB0768DC7}" type="presOf" srcId="{3E585B66-9C01-4907-A40E-7B99193BC294}" destId="{5EE54068-6119-498F-AAD7-7D8BA1AE53E1}" srcOrd="0" destOrd="0" presId="urn:microsoft.com/office/officeart/2005/8/layout/list1"/>
    <dgm:cxn modelId="{4E7188FF-F680-4BE0-B18F-1B0783399F00}" type="presOf" srcId="{DE9F5569-D389-441F-8910-529CF2133AAD}" destId="{11DE20C9-1DF3-4F5D-AA75-CC32F20DAB28}" srcOrd="0" destOrd="1" presId="urn:microsoft.com/office/officeart/2005/8/layout/list1"/>
    <dgm:cxn modelId="{C6A0A7FF-326F-46DA-91F3-75518901C7A7}" type="presOf" srcId="{B3B0A73B-62C0-4840-94D1-E113208052AD}" destId="{6ABE5E2A-5ED2-46B6-8171-42D4F93A364D}" srcOrd="1" destOrd="0" presId="urn:microsoft.com/office/officeart/2005/8/layout/list1"/>
    <dgm:cxn modelId="{DAF2DDAC-15EE-4625-A1DA-6E0E5FFC5CB8}" type="presParOf" srcId="{1ECFB049-A786-49F6-82EB-A9723A11A1A5}" destId="{01401EED-BEA6-4051-B17C-90A38AA0E355}" srcOrd="0" destOrd="0" presId="urn:microsoft.com/office/officeart/2005/8/layout/list1"/>
    <dgm:cxn modelId="{A4FFF8C8-6232-44A1-A818-658472D51853}" type="presParOf" srcId="{01401EED-BEA6-4051-B17C-90A38AA0E355}" destId="{5EE54068-6119-498F-AAD7-7D8BA1AE53E1}" srcOrd="0" destOrd="0" presId="urn:microsoft.com/office/officeart/2005/8/layout/list1"/>
    <dgm:cxn modelId="{9F6E8F36-AC4E-4714-BE34-9758C6AA3C86}" type="presParOf" srcId="{01401EED-BEA6-4051-B17C-90A38AA0E355}" destId="{A54EFFAB-A235-4CEB-8D0C-7E3E51616C3B}" srcOrd="1" destOrd="0" presId="urn:microsoft.com/office/officeart/2005/8/layout/list1"/>
    <dgm:cxn modelId="{F805494A-0F75-4A6F-AA37-807DD019297D}" type="presParOf" srcId="{1ECFB049-A786-49F6-82EB-A9723A11A1A5}" destId="{4E47C47C-C340-4909-97E9-4F19A29E9010}" srcOrd="1" destOrd="0" presId="urn:microsoft.com/office/officeart/2005/8/layout/list1"/>
    <dgm:cxn modelId="{D79A85D5-002D-4D57-9913-6A941261346A}" type="presParOf" srcId="{1ECFB049-A786-49F6-82EB-A9723A11A1A5}" destId="{DA22C456-F09D-4C54-89D4-DC493B03F82B}" srcOrd="2" destOrd="0" presId="urn:microsoft.com/office/officeart/2005/8/layout/list1"/>
    <dgm:cxn modelId="{97F38EE4-F17F-4B4E-8545-C13C47C2E4E6}" type="presParOf" srcId="{1ECFB049-A786-49F6-82EB-A9723A11A1A5}" destId="{A3B9818E-3BDE-4C87-9EFB-791A124DD044}" srcOrd="3" destOrd="0" presId="urn:microsoft.com/office/officeart/2005/8/layout/list1"/>
    <dgm:cxn modelId="{7616769E-8CEF-4B93-9F5C-923C04F37934}" type="presParOf" srcId="{1ECFB049-A786-49F6-82EB-A9723A11A1A5}" destId="{5DC83338-D86F-4FAE-9B90-DEB6A7C82A75}" srcOrd="4" destOrd="0" presId="urn:microsoft.com/office/officeart/2005/8/layout/list1"/>
    <dgm:cxn modelId="{4E6A5851-9670-4A7C-9848-F4390429F354}" type="presParOf" srcId="{5DC83338-D86F-4FAE-9B90-DEB6A7C82A75}" destId="{597564D7-D5A1-41DC-A3B5-FA061E0DC98E}" srcOrd="0" destOrd="0" presId="urn:microsoft.com/office/officeart/2005/8/layout/list1"/>
    <dgm:cxn modelId="{86084002-B1A1-483E-882F-361C404A90E1}" type="presParOf" srcId="{5DC83338-D86F-4FAE-9B90-DEB6A7C82A75}" destId="{609CD15A-9CA3-4E27-BCD8-E66A5C7C4027}" srcOrd="1" destOrd="0" presId="urn:microsoft.com/office/officeart/2005/8/layout/list1"/>
    <dgm:cxn modelId="{1B8CE7A7-7DE1-4E77-A399-E0F62EE539F6}" type="presParOf" srcId="{1ECFB049-A786-49F6-82EB-A9723A11A1A5}" destId="{B624CA8C-6BA7-4BC3-B1EE-521039F3B9EE}" srcOrd="5" destOrd="0" presId="urn:microsoft.com/office/officeart/2005/8/layout/list1"/>
    <dgm:cxn modelId="{18E4F2DD-2B6E-40F6-97A3-DB67174C9FBE}" type="presParOf" srcId="{1ECFB049-A786-49F6-82EB-A9723A11A1A5}" destId="{470C67F1-B412-4FE7-A245-6790B0669321}" srcOrd="6" destOrd="0" presId="urn:microsoft.com/office/officeart/2005/8/layout/list1"/>
    <dgm:cxn modelId="{9AD16073-80EB-416E-B2E6-4FDED8610A6D}" type="presParOf" srcId="{1ECFB049-A786-49F6-82EB-A9723A11A1A5}" destId="{66BAF08B-BCE1-4319-A9CE-AEF4AA0097EA}" srcOrd="7" destOrd="0" presId="urn:microsoft.com/office/officeart/2005/8/layout/list1"/>
    <dgm:cxn modelId="{C13F9BEE-07C0-445D-BD2C-595D5F02AEDC}" type="presParOf" srcId="{1ECFB049-A786-49F6-82EB-A9723A11A1A5}" destId="{8227A46B-0791-478D-AEED-D9F97124C040}" srcOrd="8" destOrd="0" presId="urn:microsoft.com/office/officeart/2005/8/layout/list1"/>
    <dgm:cxn modelId="{E6F42B3F-6B2E-4B20-AAD8-698B3D443DA9}" type="presParOf" srcId="{8227A46B-0791-478D-AEED-D9F97124C040}" destId="{27B6DE01-E186-4B77-8274-3CE0B2A5F9BF}" srcOrd="0" destOrd="0" presId="urn:microsoft.com/office/officeart/2005/8/layout/list1"/>
    <dgm:cxn modelId="{86BE18AE-5B92-4097-8C1D-E00DF92C6CFD}" type="presParOf" srcId="{8227A46B-0791-478D-AEED-D9F97124C040}" destId="{6ABE5E2A-5ED2-46B6-8171-42D4F93A364D}" srcOrd="1" destOrd="0" presId="urn:microsoft.com/office/officeart/2005/8/layout/list1"/>
    <dgm:cxn modelId="{16CB20FA-0AD4-4B2E-80EB-83004468E8E5}" type="presParOf" srcId="{1ECFB049-A786-49F6-82EB-A9723A11A1A5}" destId="{B93A8294-7575-4916-8720-C663E96017B1}" srcOrd="9" destOrd="0" presId="urn:microsoft.com/office/officeart/2005/8/layout/list1"/>
    <dgm:cxn modelId="{A992C6B4-2029-4A60-986D-A1B61C87A294}" type="presParOf" srcId="{1ECFB049-A786-49F6-82EB-A9723A11A1A5}" destId="{13EDFD23-6C24-4029-ADD4-33745EA9B0CB}" srcOrd="10" destOrd="0" presId="urn:microsoft.com/office/officeart/2005/8/layout/list1"/>
    <dgm:cxn modelId="{A0B3C283-48B5-4021-A955-332F6A5154CE}" type="presParOf" srcId="{1ECFB049-A786-49F6-82EB-A9723A11A1A5}" destId="{04339C6D-72EE-48DB-9BE9-6348264622C5}" srcOrd="11" destOrd="0" presId="urn:microsoft.com/office/officeart/2005/8/layout/list1"/>
    <dgm:cxn modelId="{9C95BFD2-256B-47BB-8C6B-6E995C51AFB6}" type="presParOf" srcId="{1ECFB049-A786-49F6-82EB-A9723A11A1A5}" destId="{42CD2A49-58D1-477A-B027-52A66CE0E09A}" srcOrd="12" destOrd="0" presId="urn:microsoft.com/office/officeart/2005/8/layout/list1"/>
    <dgm:cxn modelId="{41A1356B-26EC-400E-A832-9E065BC10613}" type="presParOf" srcId="{42CD2A49-58D1-477A-B027-52A66CE0E09A}" destId="{462F7580-9FCE-4B79-8CA4-D311EDEA1A05}" srcOrd="0" destOrd="0" presId="urn:microsoft.com/office/officeart/2005/8/layout/list1"/>
    <dgm:cxn modelId="{DC9A5F37-4028-4666-ABB7-478FDD5A3951}" type="presParOf" srcId="{42CD2A49-58D1-477A-B027-52A66CE0E09A}" destId="{757E4B96-5B23-4A75-AA4B-4C5D4EADA1BE}" srcOrd="1" destOrd="0" presId="urn:microsoft.com/office/officeart/2005/8/layout/list1"/>
    <dgm:cxn modelId="{CBDBCED8-6D51-4225-9209-3DD9F8987BB5}" type="presParOf" srcId="{1ECFB049-A786-49F6-82EB-A9723A11A1A5}" destId="{B98A0F4E-ADC1-4819-B628-DD578A83BF8D}" srcOrd="13" destOrd="0" presId="urn:microsoft.com/office/officeart/2005/8/layout/list1"/>
    <dgm:cxn modelId="{4002ECE4-FA08-4244-A9BD-D83AC0E8B50E}" type="presParOf" srcId="{1ECFB049-A786-49F6-82EB-A9723A11A1A5}" destId="{11DE20C9-1DF3-4F5D-AA75-CC32F20DAB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58A2C3E-7448-4EA0-9C36-0D0CD7B024F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8690D2-6F64-41D2-AC06-3CA6DA50A6E0}">
      <dgm:prSet/>
      <dgm:spPr/>
      <dgm:t>
        <a:bodyPr/>
        <a:lstStyle/>
        <a:p>
          <a:r>
            <a:rPr lang="en-US" dirty="0"/>
            <a:t>Wordsmith questions to reduce/eliminate ambiguity</a:t>
          </a:r>
        </a:p>
      </dgm:t>
    </dgm:pt>
    <dgm:pt modelId="{3F300711-CFD7-47AB-B06A-0B5E2B3A0E9A}" type="parTrans" cxnId="{B24D4E4E-0A8A-45B3-A385-36828C57E00A}">
      <dgm:prSet/>
      <dgm:spPr/>
      <dgm:t>
        <a:bodyPr/>
        <a:lstStyle/>
        <a:p>
          <a:endParaRPr lang="en-US"/>
        </a:p>
      </dgm:t>
    </dgm:pt>
    <dgm:pt modelId="{B4A60B65-7A84-44A5-BF6B-A07A25A092A7}" type="sibTrans" cxnId="{B24D4E4E-0A8A-45B3-A385-36828C57E00A}">
      <dgm:prSet/>
      <dgm:spPr/>
      <dgm:t>
        <a:bodyPr/>
        <a:lstStyle/>
        <a:p>
          <a:endParaRPr lang="en-US"/>
        </a:p>
      </dgm:t>
    </dgm:pt>
    <dgm:pt modelId="{4DA05816-0C6C-4007-B9B3-38DD7A0286B7}">
      <dgm:prSet/>
      <dgm:spPr/>
      <dgm:t>
        <a:bodyPr/>
        <a:lstStyle/>
        <a:p>
          <a:r>
            <a:rPr lang="en-US" dirty="0"/>
            <a:t>Unlocked Excel format led to non-conforming responses</a:t>
          </a:r>
        </a:p>
      </dgm:t>
    </dgm:pt>
    <dgm:pt modelId="{BBBE5D46-42D4-4343-B548-195DE8C57DC7}" type="parTrans" cxnId="{4CF49E09-8B8C-4841-AD56-E6FDD3845CB3}">
      <dgm:prSet/>
      <dgm:spPr/>
      <dgm:t>
        <a:bodyPr/>
        <a:lstStyle/>
        <a:p>
          <a:endParaRPr lang="en-US"/>
        </a:p>
      </dgm:t>
    </dgm:pt>
    <dgm:pt modelId="{31DB6193-7EE7-4E85-BD2B-9F627F88C1CF}" type="sibTrans" cxnId="{4CF49E09-8B8C-4841-AD56-E6FDD3845CB3}">
      <dgm:prSet/>
      <dgm:spPr/>
      <dgm:t>
        <a:bodyPr/>
        <a:lstStyle/>
        <a:p>
          <a:endParaRPr lang="en-US"/>
        </a:p>
      </dgm:t>
    </dgm:pt>
    <dgm:pt modelId="{BDCCF494-7DF2-4FE2-AC88-8999DCA645B8}">
      <dgm:prSet/>
      <dgm:spPr/>
      <dgm:t>
        <a:bodyPr/>
        <a:lstStyle/>
        <a:p>
          <a:r>
            <a:rPr lang="en-US" dirty="0"/>
            <a:t>Respondents wanted ties back to local or regional standards that their school follows</a:t>
          </a:r>
        </a:p>
      </dgm:t>
    </dgm:pt>
    <dgm:pt modelId="{07BEBFEC-A08E-4E01-AB8E-F66A5474BAAC}" type="parTrans" cxnId="{08DBAA48-E4A3-4280-B3E4-6D74F52D01B9}">
      <dgm:prSet/>
      <dgm:spPr/>
      <dgm:t>
        <a:bodyPr/>
        <a:lstStyle/>
        <a:p>
          <a:endParaRPr lang="en-US"/>
        </a:p>
      </dgm:t>
    </dgm:pt>
    <dgm:pt modelId="{DB55F2E9-8DB7-4E7A-BFBA-C212941E16DE}" type="sibTrans" cxnId="{08DBAA48-E4A3-4280-B3E4-6D74F52D01B9}">
      <dgm:prSet/>
      <dgm:spPr/>
      <dgm:t>
        <a:bodyPr/>
        <a:lstStyle/>
        <a:p>
          <a:endParaRPr lang="en-US"/>
        </a:p>
      </dgm:t>
    </dgm:pt>
    <dgm:pt modelId="{3BF85CF4-CE3C-4659-95B3-1683157C977A}">
      <dgm:prSet/>
      <dgm:spPr/>
      <dgm:t>
        <a:bodyPr/>
        <a:lstStyle/>
        <a:p>
          <a:r>
            <a:rPr lang="en-US" dirty="0"/>
            <a:t>Need for a glossary of terms</a:t>
          </a:r>
        </a:p>
      </dgm:t>
    </dgm:pt>
    <dgm:pt modelId="{D11A50DC-B910-4967-A603-283CC28840C2}" type="parTrans" cxnId="{663CEAF7-B311-4FF0-AD9E-70883497F447}">
      <dgm:prSet/>
      <dgm:spPr/>
      <dgm:t>
        <a:bodyPr/>
        <a:lstStyle/>
        <a:p>
          <a:endParaRPr lang="en-US"/>
        </a:p>
      </dgm:t>
    </dgm:pt>
    <dgm:pt modelId="{D9F2F490-A07F-47D0-B8ED-26655F8A2D8D}" type="sibTrans" cxnId="{663CEAF7-B311-4FF0-AD9E-70883497F447}">
      <dgm:prSet/>
      <dgm:spPr/>
      <dgm:t>
        <a:bodyPr/>
        <a:lstStyle/>
        <a:p>
          <a:endParaRPr lang="en-US"/>
        </a:p>
      </dgm:t>
    </dgm:pt>
    <dgm:pt modelId="{195D9777-9D08-4108-A7A0-07F19B761CCD}" type="pres">
      <dgm:prSet presAssocID="{F58A2C3E-7448-4EA0-9C36-0D0CD7B024FA}" presName="linear" presStyleCnt="0">
        <dgm:presLayoutVars>
          <dgm:animLvl val="lvl"/>
          <dgm:resizeHandles val="exact"/>
        </dgm:presLayoutVars>
      </dgm:prSet>
      <dgm:spPr/>
    </dgm:pt>
    <dgm:pt modelId="{D36DBB60-BC37-427E-BFF7-7EFE8A031BEF}" type="pres">
      <dgm:prSet presAssocID="{D88690D2-6F64-41D2-AC06-3CA6DA50A6E0}" presName="parentText" presStyleLbl="node1" presStyleIdx="0" presStyleCnt="4">
        <dgm:presLayoutVars>
          <dgm:chMax val="0"/>
          <dgm:bulletEnabled val="1"/>
        </dgm:presLayoutVars>
      </dgm:prSet>
      <dgm:spPr/>
    </dgm:pt>
    <dgm:pt modelId="{3A8500AA-C7DD-4999-8DA0-8E7BEB546FE4}" type="pres">
      <dgm:prSet presAssocID="{B4A60B65-7A84-44A5-BF6B-A07A25A092A7}" presName="spacer" presStyleCnt="0"/>
      <dgm:spPr/>
    </dgm:pt>
    <dgm:pt modelId="{FA8747DC-B736-48B6-81C4-3FD653A5DFC0}" type="pres">
      <dgm:prSet presAssocID="{4DA05816-0C6C-4007-B9B3-38DD7A0286B7}" presName="parentText" presStyleLbl="node1" presStyleIdx="1" presStyleCnt="4">
        <dgm:presLayoutVars>
          <dgm:chMax val="0"/>
          <dgm:bulletEnabled val="1"/>
        </dgm:presLayoutVars>
      </dgm:prSet>
      <dgm:spPr/>
    </dgm:pt>
    <dgm:pt modelId="{69549BC3-084A-485B-B963-FB2CCC510A0A}" type="pres">
      <dgm:prSet presAssocID="{31DB6193-7EE7-4E85-BD2B-9F627F88C1CF}" presName="spacer" presStyleCnt="0"/>
      <dgm:spPr/>
    </dgm:pt>
    <dgm:pt modelId="{B57E2605-A6D8-404D-AC64-C1AB80EAFB0F}" type="pres">
      <dgm:prSet presAssocID="{BDCCF494-7DF2-4FE2-AC88-8999DCA645B8}" presName="parentText" presStyleLbl="node1" presStyleIdx="2" presStyleCnt="4">
        <dgm:presLayoutVars>
          <dgm:chMax val="0"/>
          <dgm:bulletEnabled val="1"/>
        </dgm:presLayoutVars>
      </dgm:prSet>
      <dgm:spPr/>
    </dgm:pt>
    <dgm:pt modelId="{85B3823C-EA0D-473E-AE12-7DED101A32DC}" type="pres">
      <dgm:prSet presAssocID="{DB55F2E9-8DB7-4E7A-BFBA-C212941E16DE}" presName="spacer" presStyleCnt="0"/>
      <dgm:spPr/>
    </dgm:pt>
    <dgm:pt modelId="{88A3D8C3-1A23-48D2-A614-4CAA380F8624}" type="pres">
      <dgm:prSet presAssocID="{3BF85CF4-CE3C-4659-95B3-1683157C977A}" presName="parentText" presStyleLbl="node1" presStyleIdx="3" presStyleCnt="4">
        <dgm:presLayoutVars>
          <dgm:chMax val="0"/>
          <dgm:bulletEnabled val="1"/>
        </dgm:presLayoutVars>
      </dgm:prSet>
      <dgm:spPr/>
    </dgm:pt>
  </dgm:ptLst>
  <dgm:cxnLst>
    <dgm:cxn modelId="{94108B00-3ECF-42BF-8674-2C75E7343C32}" type="presOf" srcId="{F58A2C3E-7448-4EA0-9C36-0D0CD7B024FA}" destId="{195D9777-9D08-4108-A7A0-07F19B761CCD}" srcOrd="0" destOrd="0" presId="urn:microsoft.com/office/officeart/2005/8/layout/vList2"/>
    <dgm:cxn modelId="{4CF49E09-8B8C-4841-AD56-E6FDD3845CB3}" srcId="{F58A2C3E-7448-4EA0-9C36-0D0CD7B024FA}" destId="{4DA05816-0C6C-4007-B9B3-38DD7A0286B7}" srcOrd="1" destOrd="0" parTransId="{BBBE5D46-42D4-4343-B548-195DE8C57DC7}" sibTransId="{31DB6193-7EE7-4E85-BD2B-9F627F88C1CF}"/>
    <dgm:cxn modelId="{08DBAA48-E4A3-4280-B3E4-6D74F52D01B9}" srcId="{F58A2C3E-7448-4EA0-9C36-0D0CD7B024FA}" destId="{BDCCF494-7DF2-4FE2-AC88-8999DCA645B8}" srcOrd="2" destOrd="0" parTransId="{07BEBFEC-A08E-4E01-AB8E-F66A5474BAAC}" sibTransId="{DB55F2E9-8DB7-4E7A-BFBA-C212941E16DE}"/>
    <dgm:cxn modelId="{95DB066C-63A3-4398-BFAB-A8E39AD57A3E}" type="presOf" srcId="{3BF85CF4-CE3C-4659-95B3-1683157C977A}" destId="{88A3D8C3-1A23-48D2-A614-4CAA380F8624}" srcOrd="0" destOrd="0" presId="urn:microsoft.com/office/officeart/2005/8/layout/vList2"/>
    <dgm:cxn modelId="{B24D4E4E-0A8A-45B3-A385-36828C57E00A}" srcId="{F58A2C3E-7448-4EA0-9C36-0D0CD7B024FA}" destId="{D88690D2-6F64-41D2-AC06-3CA6DA50A6E0}" srcOrd="0" destOrd="0" parTransId="{3F300711-CFD7-47AB-B06A-0B5E2B3A0E9A}" sibTransId="{B4A60B65-7A84-44A5-BF6B-A07A25A092A7}"/>
    <dgm:cxn modelId="{8264AD54-123A-4182-BC18-4E41D08CC491}" type="presOf" srcId="{D88690D2-6F64-41D2-AC06-3CA6DA50A6E0}" destId="{D36DBB60-BC37-427E-BFF7-7EFE8A031BEF}" srcOrd="0" destOrd="0" presId="urn:microsoft.com/office/officeart/2005/8/layout/vList2"/>
    <dgm:cxn modelId="{857C29BF-DD94-4FFB-B42D-DB23C6FCB5BF}" type="presOf" srcId="{BDCCF494-7DF2-4FE2-AC88-8999DCA645B8}" destId="{B57E2605-A6D8-404D-AC64-C1AB80EAFB0F}" srcOrd="0" destOrd="0" presId="urn:microsoft.com/office/officeart/2005/8/layout/vList2"/>
    <dgm:cxn modelId="{BEFC4AE3-D77E-4CC6-BA30-2257C28AF7EE}" type="presOf" srcId="{4DA05816-0C6C-4007-B9B3-38DD7A0286B7}" destId="{FA8747DC-B736-48B6-81C4-3FD653A5DFC0}" srcOrd="0" destOrd="0" presId="urn:microsoft.com/office/officeart/2005/8/layout/vList2"/>
    <dgm:cxn modelId="{663CEAF7-B311-4FF0-AD9E-70883497F447}" srcId="{F58A2C3E-7448-4EA0-9C36-0D0CD7B024FA}" destId="{3BF85CF4-CE3C-4659-95B3-1683157C977A}" srcOrd="3" destOrd="0" parTransId="{D11A50DC-B910-4967-A603-283CC28840C2}" sibTransId="{D9F2F490-A07F-47D0-B8ED-26655F8A2D8D}"/>
    <dgm:cxn modelId="{5D224C4D-5D46-4EBA-A116-3569FB6EC516}" type="presParOf" srcId="{195D9777-9D08-4108-A7A0-07F19B761CCD}" destId="{D36DBB60-BC37-427E-BFF7-7EFE8A031BEF}" srcOrd="0" destOrd="0" presId="urn:microsoft.com/office/officeart/2005/8/layout/vList2"/>
    <dgm:cxn modelId="{A7CED836-D476-468E-B1F9-2D3911C442CA}" type="presParOf" srcId="{195D9777-9D08-4108-A7A0-07F19B761CCD}" destId="{3A8500AA-C7DD-4999-8DA0-8E7BEB546FE4}" srcOrd="1" destOrd="0" presId="urn:microsoft.com/office/officeart/2005/8/layout/vList2"/>
    <dgm:cxn modelId="{1AD875B6-9D31-4C27-8FD6-C678AFBA3B7A}" type="presParOf" srcId="{195D9777-9D08-4108-A7A0-07F19B761CCD}" destId="{FA8747DC-B736-48B6-81C4-3FD653A5DFC0}" srcOrd="2" destOrd="0" presId="urn:microsoft.com/office/officeart/2005/8/layout/vList2"/>
    <dgm:cxn modelId="{272AE607-AB8A-4C6B-B0A4-19B05E93387E}" type="presParOf" srcId="{195D9777-9D08-4108-A7A0-07F19B761CCD}" destId="{69549BC3-084A-485B-B963-FB2CCC510A0A}" srcOrd="3" destOrd="0" presId="urn:microsoft.com/office/officeart/2005/8/layout/vList2"/>
    <dgm:cxn modelId="{F22B443A-8570-49CB-A13B-E89768348D31}" type="presParOf" srcId="{195D9777-9D08-4108-A7A0-07F19B761CCD}" destId="{B57E2605-A6D8-404D-AC64-C1AB80EAFB0F}" srcOrd="4" destOrd="0" presId="urn:microsoft.com/office/officeart/2005/8/layout/vList2"/>
    <dgm:cxn modelId="{E877DAC1-96CF-4896-928B-8D7C8C17FF67}" type="presParOf" srcId="{195D9777-9D08-4108-A7A0-07F19B761CCD}" destId="{85B3823C-EA0D-473E-AE12-7DED101A32DC}" srcOrd="5" destOrd="0" presId="urn:microsoft.com/office/officeart/2005/8/layout/vList2"/>
    <dgm:cxn modelId="{8C61E5F3-CE9E-42A4-AD5A-8D1052CCDCD6}" type="presParOf" srcId="{195D9777-9D08-4108-A7A0-07F19B761CCD}" destId="{88A3D8C3-1A23-48D2-A614-4CAA380F862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8A2C3E-7448-4EA0-9C36-0D0CD7B024F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8690D2-6F64-41D2-AC06-3CA6DA50A6E0}">
      <dgm:prSet/>
      <dgm:spPr/>
      <dgm:t>
        <a:bodyPr/>
        <a:lstStyle/>
        <a:p>
          <a:r>
            <a:rPr lang="en-US" dirty="0"/>
            <a:t>Balancing the foundations – Add weights and understand how the standards are balanced</a:t>
          </a:r>
        </a:p>
      </dgm:t>
    </dgm:pt>
    <dgm:pt modelId="{3F300711-CFD7-47AB-B06A-0B5E2B3A0E9A}" type="parTrans" cxnId="{B24D4E4E-0A8A-45B3-A385-36828C57E00A}">
      <dgm:prSet/>
      <dgm:spPr/>
      <dgm:t>
        <a:bodyPr/>
        <a:lstStyle/>
        <a:p>
          <a:endParaRPr lang="en-US"/>
        </a:p>
      </dgm:t>
    </dgm:pt>
    <dgm:pt modelId="{B4A60B65-7A84-44A5-BF6B-A07A25A092A7}" type="sibTrans" cxnId="{B24D4E4E-0A8A-45B3-A385-36828C57E00A}">
      <dgm:prSet/>
      <dgm:spPr/>
      <dgm:t>
        <a:bodyPr/>
        <a:lstStyle/>
        <a:p>
          <a:endParaRPr lang="en-US"/>
        </a:p>
      </dgm:t>
    </dgm:pt>
    <dgm:pt modelId="{4DA05816-0C6C-4007-B9B3-38DD7A0286B7}">
      <dgm:prSet/>
      <dgm:spPr/>
      <dgm:t>
        <a:bodyPr/>
        <a:lstStyle/>
        <a:p>
          <a:r>
            <a:rPr lang="en-US" dirty="0"/>
            <a:t>Ease of Use – All respondents commented that the survey, in both format and length, was likely to be completed at their institutions</a:t>
          </a:r>
        </a:p>
      </dgm:t>
    </dgm:pt>
    <dgm:pt modelId="{BBBE5D46-42D4-4343-B548-195DE8C57DC7}" type="parTrans" cxnId="{4CF49E09-8B8C-4841-AD56-E6FDD3845CB3}">
      <dgm:prSet/>
      <dgm:spPr/>
      <dgm:t>
        <a:bodyPr/>
        <a:lstStyle/>
        <a:p>
          <a:endParaRPr lang="en-US"/>
        </a:p>
      </dgm:t>
    </dgm:pt>
    <dgm:pt modelId="{31DB6193-7EE7-4E85-BD2B-9F627F88C1CF}" type="sibTrans" cxnId="{4CF49E09-8B8C-4841-AD56-E6FDD3845CB3}">
      <dgm:prSet/>
      <dgm:spPr/>
      <dgm:t>
        <a:bodyPr/>
        <a:lstStyle/>
        <a:p>
          <a:endParaRPr lang="en-US"/>
        </a:p>
      </dgm:t>
    </dgm:pt>
    <dgm:pt modelId="{BDCCF494-7DF2-4FE2-AC88-8999DCA645B8}">
      <dgm:prSet/>
      <dgm:spPr/>
      <dgm:t>
        <a:bodyPr/>
        <a:lstStyle/>
        <a:p>
          <a:r>
            <a:rPr lang="en-US"/>
            <a:t>Value – All respondents said that the survey had some value for them, whether it was in evaluating what matters, or in having a communication tool for the community. This bi-directional value indicates that we've hit on something that's useful both inside and outside the APPA community.</a:t>
          </a:r>
        </a:p>
      </dgm:t>
    </dgm:pt>
    <dgm:pt modelId="{07BEBFEC-A08E-4E01-AB8E-F66A5474BAAC}" type="parTrans" cxnId="{08DBAA48-E4A3-4280-B3E4-6D74F52D01B9}">
      <dgm:prSet/>
      <dgm:spPr/>
      <dgm:t>
        <a:bodyPr/>
        <a:lstStyle/>
        <a:p>
          <a:endParaRPr lang="en-US"/>
        </a:p>
      </dgm:t>
    </dgm:pt>
    <dgm:pt modelId="{DB55F2E9-8DB7-4E7A-BFBA-C212941E16DE}" type="sibTrans" cxnId="{08DBAA48-E4A3-4280-B3E4-6D74F52D01B9}">
      <dgm:prSet/>
      <dgm:spPr/>
      <dgm:t>
        <a:bodyPr/>
        <a:lstStyle/>
        <a:p>
          <a:endParaRPr lang="en-US"/>
        </a:p>
      </dgm:t>
    </dgm:pt>
    <dgm:pt modelId="{195D9777-9D08-4108-A7A0-07F19B761CCD}" type="pres">
      <dgm:prSet presAssocID="{F58A2C3E-7448-4EA0-9C36-0D0CD7B024FA}" presName="linear" presStyleCnt="0">
        <dgm:presLayoutVars>
          <dgm:animLvl val="lvl"/>
          <dgm:resizeHandles val="exact"/>
        </dgm:presLayoutVars>
      </dgm:prSet>
      <dgm:spPr/>
    </dgm:pt>
    <dgm:pt modelId="{D36DBB60-BC37-427E-BFF7-7EFE8A031BEF}" type="pres">
      <dgm:prSet presAssocID="{D88690D2-6F64-41D2-AC06-3CA6DA50A6E0}" presName="parentText" presStyleLbl="node1" presStyleIdx="0" presStyleCnt="3">
        <dgm:presLayoutVars>
          <dgm:chMax val="0"/>
          <dgm:bulletEnabled val="1"/>
        </dgm:presLayoutVars>
      </dgm:prSet>
      <dgm:spPr/>
    </dgm:pt>
    <dgm:pt modelId="{3A8500AA-C7DD-4999-8DA0-8E7BEB546FE4}" type="pres">
      <dgm:prSet presAssocID="{B4A60B65-7A84-44A5-BF6B-A07A25A092A7}" presName="spacer" presStyleCnt="0"/>
      <dgm:spPr/>
    </dgm:pt>
    <dgm:pt modelId="{FA8747DC-B736-48B6-81C4-3FD653A5DFC0}" type="pres">
      <dgm:prSet presAssocID="{4DA05816-0C6C-4007-B9B3-38DD7A0286B7}" presName="parentText" presStyleLbl="node1" presStyleIdx="1" presStyleCnt="3">
        <dgm:presLayoutVars>
          <dgm:chMax val="0"/>
          <dgm:bulletEnabled val="1"/>
        </dgm:presLayoutVars>
      </dgm:prSet>
      <dgm:spPr/>
    </dgm:pt>
    <dgm:pt modelId="{69549BC3-084A-485B-B963-FB2CCC510A0A}" type="pres">
      <dgm:prSet presAssocID="{31DB6193-7EE7-4E85-BD2B-9F627F88C1CF}" presName="spacer" presStyleCnt="0"/>
      <dgm:spPr/>
    </dgm:pt>
    <dgm:pt modelId="{B57E2605-A6D8-404D-AC64-C1AB80EAFB0F}" type="pres">
      <dgm:prSet presAssocID="{BDCCF494-7DF2-4FE2-AC88-8999DCA645B8}" presName="parentText" presStyleLbl="node1" presStyleIdx="2" presStyleCnt="3">
        <dgm:presLayoutVars>
          <dgm:chMax val="0"/>
          <dgm:bulletEnabled val="1"/>
        </dgm:presLayoutVars>
      </dgm:prSet>
      <dgm:spPr/>
    </dgm:pt>
  </dgm:ptLst>
  <dgm:cxnLst>
    <dgm:cxn modelId="{4CF49E09-8B8C-4841-AD56-E6FDD3845CB3}" srcId="{F58A2C3E-7448-4EA0-9C36-0D0CD7B024FA}" destId="{4DA05816-0C6C-4007-B9B3-38DD7A0286B7}" srcOrd="1" destOrd="0" parTransId="{BBBE5D46-42D4-4343-B548-195DE8C57DC7}" sibTransId="{31DB6193-7EE7-4E85-BD2B-9F627F88C1CF}"/>
    <dgm:cxn modelId="{DFC6122A-0491-4A42-8BE2-6D521D2DC163}" type="presOf" srcId="{D88690D2-6F64-41D2-AC06-3CA6DA50A6E0}" destId="{D36DBB60-BC37-427E-BFF7-7EFE8A031BEF}" srcOrd="0" destOrd="0" presId="urn:microsoft.com/office/officeart/2005/8/layout/vList2"/>
    <dgm:cxn modelId="{08DBAA48-E4A3-4280-B3E4-6D74F52D01B9}" srcId="{F58A2C3E-7448-4EA0-9C36-0D0CD7B024FA}" destId="{BDCCF494-7DF2-4FE2-AC88-8999DCA645B8}" srcOrd="2" destOrd="0" parTransId="{07BEBFEC-A08E-4E01-AB8E-F66A5474BAAC}" sibTransId="{DB55F2E9-8DB7-4E7A-BFBA-C212941E16DE}"/>
    <dgm:cxn modelId="{B24D4E4E-0A8A-45B3-A385-36828C57E00A}" srcId="{F58A2C3E-7448-4EA0-9C36-0D0CD7B024FA}" destId="{D88690D2-6F64-41D2-AC06-3CA6DA50A6E0}" srcOrd="0" destOrd="0" parTransId="{3F300711-CFD7-47AB-B06A-0B5E2B3A0E9A}" sibTransId="{B4A60B65-7A84-44A5-BF6B-A07A25A092A7}"/>
    <dgm:cxn modelId="{17B4279D-8B39-463B-AD33-AFC2F83C8437}" type="presOf" srcId="{BDCCF494-7DF2-4FE2-AC88-8999DCA645B8}" destId="{B57E2605-A6D8-404D-AC64-C1AB80EAFB0F}" srcOrd="0" destOrd="0" presId="urn:microsoft.com/office/officeart/2005/8/layout/vList2"/>
    <dgm:cxn modelId="{267A14B4-197B-4910-95B7-F809508D8536}" type="presOf" srcId="{4DA05816-0C6C-4007-B9B3-38DD7A0286B7}" destId="{FA8747DC-B736-48B6-81C4-3FD653A5DFC0}" srcOrd="0" destOrd="0" presId="urn:microsoft.com/office/officeart/2005/8/layout/vList2"/>
    <dgm:cxn modelId="{D2E679CA-CBB9-464A-8128-6CFE40E1D046}" type="presOf" srcId="{F58A2C3E-7448-4EA0-9C36-0D0CD7B024FA}" destId="{195D9777-9D08-4108-A7A0-07F19B761CCD}" srcOrd="0" destOrd="0" presId="urn:microsoft.com/office/officeart/2005/8/layout/vList2"/>
    <dgm:cxn modelId="{7A8E3291-A541-4656-9D11-D15E41C8CB99}" type="presParOf" srcId="{195D9777-9D08-4108-A7A0-07F19B761CCD}" destId="{D36DBB60-BC37-427E-BFF7-7EFE8A031BEF}" srcOrd="0" destOrd="0" presId="urn:microsoft.com/office/officeart/2005/8/layout/vList2"/>
    <dgm:cxn modelId="{47352113-DE92-44DC-849D-CAAA380B439A}" type="presParOf" srcId="{195D9777-9D08-4108-A7A0-07F19B761CCD}" destId="{3A8500AA-C7DD-4999-8DA0-8E7BEB546FE4}" srcOrd="1" destOrd="0" presId="urn:microsoft.com/office/officeart/2005/8/layout/vList2"/>
    <dgm:cxn modelId="{80F8767E-E96B-4C3F-917C-2E084C17EC7D}" type="presParOf" srcId="{195D9777-9D08-4108-A7A0-07F19B761CCD}" destId="{FA8747DC-B736-48B6-81C4-3FD653A5DFC0}" srcOrd="2" destOrd="0" presId="urn:microsoft.com/office/officeart/2005/8/layout/vList2"/>
    <dgm:cxn modelId="{C297D844-A6A2-44BF-9CBF-50983DF2CC3C}" type="presParOf" srcId="{195D9777-9D08-4108-A7A0-07F19B761CCD}" destId="{69549BC3-084A-485B-B963-FB2CCC510A0A}" srcOrd="3" destOrd="0" presId="urn:microsoft.com/office/officeart/2005/8/layout/vList2"/>
    <dgm:cxn modelId="{143E4E69-0A5A-4C32-96F1-4DDBD15B6F08}" type="presParOf" srcId="{195D9777-9D08-4108-A7A0-07F19B761CCD}" destId="{B57E2605-A6D8-404D-AC64-C1AB80EAFB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D3BEE7-5F8E-2448-A1B7-E30EFB19138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2DF0739D-F65C-264C-84CA-56087C3F6176}">
      <dgm:prSet phldrT="[Text]"/>
      <dgm:spPr/>
      <dgm:t>
        <a:bodyPr/>
        <a:lstStyle/>
        <a:p>
          <a:r>
            <a:rPr lang="en-US" dirty="0"/>
            <a:t>Ventilation</a:t>
          </a:r>
          <a:endParaRPr lang="en-US" b="0" dirty="0"/>
        </a:p>
      </dgm:t>
    </dgm:pt>
    <dgm:pt modelId="{8018AFFD-22BF-454A-97C5-E7F5F33E545F}" type="parTrans" cxnId="{B1A7178B-3446-9948-9870-845A28E3EDA4}">
      <dgm:prSet/>
      <dgm:spPr/>
      <dgm:t>
        <a:bodyPr/>
        <a:lstStyle/>
        <a:p>
          <a:endParaRPr lang="en-US"/>
        </a:p>
      </dgm:t>
    </dgm:pt>
    <dgm:pt modelId="{9F5F6C43-13A1-114E-BB68-BEDF8AC8F25F}" type="sibTrans" cxnId="{B1A7178B-3446-9948-9870-845A28E3EDA4}">
      <dgm:prSet/>
      <dgm:spPr/>
      <dgm:t>
        <a:bodyPr/>
        <a:lstStyle/>
        <a:p>
          <a:endParaRPr lang="en-US"/>
        </a:p>
      </dgm:t>
    </dgm:pt>
    <dgm:pt modelId="{4ADB34A2-556A-544C-82F4-18A67A6799ED}">
      <dgm:prSet phldrT="[Text]"/>
      <dgm:spPr/>
      <dgm:t>
        <a:bodyPr/>
        <a:lstStyle/>
        <a:p>
          <a:pPr>
            <a:buFont typeface="Wingdings" panose="05000000000000000000" pitchFamily="2" charset="2"/>
            <a:buChar char="§"/>
          </a:pPr>
          <a:r>
            <a:rPr lang="en-US" dirty="0"/>
            <a:t>Does the building meet ventilation requirements?</a:t>
          </a:r>
        </a:p>
      </dgm:t>
    </dgm:pt>
    <dgm:pt modelId="{6CC5AA9C-7493-C548-B72B-11B0F522EB88}" type="parTrans" cxnId="{EFA20A37-4155-5047-AC87-D50F9CCEBC11}">
      <dgm:prSet/>
      <dgm:spPr/>
      <dgm:t>
        <a:bodyPr/>
        <a:lstStyle/>
        <a:p>
          <a:endParaRPr lang="en-US"/>
        </a:p>
      </dgm:t>
    </dgm:pt>
    <dgm:pt modelId="{C4FA97CD-B857-DE43-90DC-47D00BE6FE75}" type="sibTrans" cxnId="{EFA20A37-4155-5047-AC87-D50F9CCEBC11}">
      <dgm:prSet/>
      <dgm:spPr/>
      <dgm:t>
        <a:bodyPr/>
        <a:lstStyle/>
        <a:p>
          <a:endParaRPr lang="en-US"/>
        </a:p>
      </dgm:t>
    </dgm:pt>
    <dgm:pt modelId="{967EB4D8-FCAE-EA42-8233-3466C3D639D1}">
      <dgm:prSet phldrT="[Text]"/>
      <dgm:spPr/>
      <dgm:t>
        <a:bodyPr/>
        <a:lstStyle/>
        <a:p>
          <a:pPr>
            <a:buFont typeface="Wingdings" panose="05000000000000000000" pitchFamily="2" charset="2"/>
            <a:buChar char="§"/>
          </a:pPr>
          <a:r>
            <a:rPr lang="en-US" dirty="0"/>
            <a:t>Is the ventilation being monitored?</a:t>
          </a:r>
        </a:p>
      </dgm:t>
    </dgm:pt>
    <dgm:pt modelId="{19C9D754-6003-D745-9EFE-590647569491}" type="parTrans" cxnId="{513A3F91-40E5-5344-8B9F-DF74ACE1CCE0}">
      <dgm:prSet/>
      <dgm:spPr/>
      <dgm:t>
        <a:bodyPr/>
        <a:lstStyle/>
        <a:p>
          <a:endParaRPr lang="en-US"/>
        </a:p>
      </dgm:t>
    </dgm:pt>
    <dgm:pt modelId="{C7884D9E-D09D-B145-B6CA-49DF9BB64992}" type="sibTrans" cxnId="{513A3F91-40E5-5344-8B9F-DF74ACE1CCE0}">
      <dgm:prSet/>
      <dgm:spPr/>
      <dgm:t>
        <a:bodyPr/>
        <a:lstStyle/>
        <a:p>
          <a:endParaRPr lang="en-US"/>
        </a:p>
      </dgm:t>
    </dgm:pt>
    <dgm:pt modelId="{0EB7F619-F43A-2541-9E9A-B50D3CE20620}">
      <dgm:prSet phldrT="[Text]"/>
      <dgm:spPr/>
      <dgm:t>
        <a:bodyPr/>
        <a:lstStyle/>
        <a:p>
          <a:r>
            <a:rPr lang="en-US" dirty="0"/>
            <a:t>Air Quality</a:t>
          </a:r>
          <a:endParaRPr lang="en-US" b="0" dirty="0"/>
        </a:p>
      </dgm:t>
    </dgm:pt>
    <dgm:pt modelId="{17B132BB-56B1-C54A-9569-10C4889D4A19}" type="parTrans" cxnId="{535ECA90-DB73-7843-AB80-08CE018BA088}">
      <dgm:prSet/>
      <dgm:spPr/>
      <dgm:t>
        <a:bodyPr/>
        <a:lstStyle/>
        <a:p>
          <a:endParaRPr lang="en-US"/>
        </a:p>
      </dgm:t>
    </dgm:pt>
    <dgm:pt modelId="{8A84D8E0-3E32-CA4C-A3AB-618F8B66AE4C}" type="sibTrans" cxnId="{535ECA90-DB73-7843-AB80-08CE018BA088}">
      <dgm:prSet/>
      <dgm:spPr/>
      <dgm:t>
        <a:bodyPr/>
        <a:lstStyle/>
        <a:p>
          <a:endParaRPr lang="en-US"/>
        </a:p>
      </dgm:t>
    </dgm:pt>
    <dgm:pt modelId="{D44A118D-1587-BC42-B9A6-1893843480DA}">
      <dgm:prSet phldrT="[Text]"/>
      <dgm:spPr/>
      <dgm:t>
        <a:bodyPr/>
        <a:lstStyle/>
        <a:p>
          <a:pPr>
            <a:buFont typeface="Wingdings" panose="05000000000000000000" pitchFamily="2" charset="2"/>
            <a:buChar char="§"/>
          </a:pPr>
          <a:r>
            <a:rPr lang="en-US" dirty="0"/>
            <a:t>Is the air filtered appropriately?</a:t>
          </a:r>
        </a:p>
      </dgm:t>
    </dgm:pt>
    <dgm:pt modelId="{EF6DB974-B832-3546-A3A3-B0E21631B53F}" type="parTrans" cxnId="{D85E8AE6-2FFE-2540-9D80-B5FF3C0DCE84}">
      <dgm:prSet/>
      <dgm:spPr/>
      <dgm:t>
        <a:bodyPr/>
        <a:lstStyle/>
        <a:p>
          <a:endParaRPr lang="en-US"/>
        </a:p>
      </dgm:t>
    </dgm:pt>
    <dgm:pt modelId="{110EFFE0-062F-3344-B4B7-F408036461BA}" type="sibTrans" cxnId="{D85E8AE6-2FFE-2540-9D80-B5FF3C0DCE84}">
      <dgm:prSet/>
      <dgm:spPr/>
      <dgm:t>
        <a:bodyPr/>
        <a:lstStyle/>
        <a:p>
          <a:endParaRPr lang="en-US"/>
        </a:p>
      </dgm:t>
    </dgm:pt>
    <dgm:pt modelId="{DBE05EF7-1DD4-2C4C-BF52-B7459AB71928}">
      <dgm:prSet phldrT="[Text]"/>
      <dgm:spPr/>
      <dgm:t>
        <a:bodyPr/>
        <a:lstStyle/>
        <a:p>
          <a:pPr>
            <a:buFont typeface="Wingdings" panose="05000000000000000000" pitchFamily="2" charset="2"/>
            <a:buChar char="§"/>
          </a:pPr>
          <a:r>
            <a:rPr lang="en-US" dirty="0"/>
            <a:t>Are the air filters being monitored?</a:t>
          </a:r>
        </a:p>
      </dgm:t>
    </dgm:pt>
    <dgm:pt modelId="{135C436E-DB3E-D949-973A-8E58326639FB}" type="parTrans" cxnId="{2D6FB80E-EC0F-3242-AA5E-9A98F02BC5A1}">
      <dgm:prSet/>
      <dgm:spPr/>
      <dgm:t>
        <a:bodyPr/>
        <a:lstStyle/>
        <a:p>
          <a:endParaRPr lang="en-US"/>
        </a:p>
      </dgm:t>
    </dgm:pt>
    <dgm:pt modelId="{F54965B2-FD62-E948-AD26-E16ECED0B159}" type="sibTrans" cxnId="{2D6FB80E-EC0F-3242-AA5E-9A98F02BC5A1}">
      <dgm:prSet/>
      <dgm:spPr/>
      <dgm:t>
        <a:bodyPr/>
        <a:lstStyle/>
        <a:p>
          <a:endParaRPr lang="en-US"/>
        </a:p>
      </dgm:t>
    </dgm:pt>
    <dgm:pt modelId="{424505A8-9EFD-8041-A845-F27D1C9E5F74}">
      <dgm:prSet phldrT="[Text]"/>
      <dgm:spPr/>
      <dgm:t>
        <a:bodyPr/>
        <a:lstStyle/>
        <a:p>
          <a:r>
            <a:rPr lang="en-US" b="0" dirty="0"/>
            <a:t>Thermal Health</a:t>
          </a:r>
        </a:p>
      </dgm:t>
    </dgm:pt>
    <dgm:pt modelId="{C3C00E9C-5FCC-AE4E-A02B-67E73456D3C6}" type="parTrans" cxnId="{2FAF0BA1-D058-2C4A-91BF-0772F9A8CA51}">
      <dgm:prSet/>
      <dgm:spPr/>
      <dgm:t>
        <a:bodyPr/>
        <a:lstStyle/>
        <a:p>
          <a:endParaRPr lang="en-US"/>
        </a:p>
      </dgm:t>
    </dgm:pt>
    <dgm:pt modelId="{E7CD29A1-3D87-0C45-8C6C-6B12902658FF}" type="sibTrans" cxnId="{2FAF0BA1-D058-2C4A-91BF-0772F9A8CA51}">
      <dgm:prSet/>
      <dgm:spPr/>
      <dgm:t>
        <a:bodyPr/>
        <a:lstStyle/>
        <a:p>
          <a:endParaRPr lang="en-US"/>
        </a:p>
      </dgm:t>
    </dgm:pt>
    <dgm:pt modelId="{B7CB7924-933F-CF43-96CD-85576CFD76AD}">
      <dgm:prSet phldrT="[Text]"/>
      <dgm:spPr/>
      <dgm:t>
        <a:bodyPr/>
        <a:lstStyle/>
        <a:p>
          <a:pPr>
            <a:buFont typeface="Wingdings" panose="05000000000000000000" pitchFamily="2" charset="2"/>
            <a:buChar char="§"/>
          </a:pPr>
          <a:r>
            <a:rPr lang="en-US" dirty="0"/>
            <a:t>Does the building maintain appropriate temperatures? Individual setpoint control? </a:t>
          </a:r>
        </a:p>
      </dgm:t>
    </dgm:pt>
    <dgm:pt modelId="{DF088610-5B54-4249-BB29-87D3EDCD273D}" type="parTrans" cxnId="{85F5B302-87F4-984E-B2AE-7942AE2542C5}">
      <dgm:prSet/>
      <dgm:spPr/>
      <dgm:t>
        <a:bodyPr/>
        <a:lstStyle/>
        <a:p>
          <a:endParaRPr lang="en-US"/>
        </a:p>
      </dgm:t>
    </dgm:pt>
    <dgm:pt modelId="{5622EE8C-0778-8448-8AFE-DFA35B48CA5A}" type="sibTrans" cxnId="{85F5B302-87F4-984E-B2AE-7942AE2542C5}">
      <dgm:prSet/>
      <dgm:spPr/>
      <dgm:t>
        <a:bodyPr/>
        <a:lstStyle/>
        <a:p>
          <a:endParaRPr lang="en-US"/>
        </a:p>
      </dgm:t>
    </dgm:pt>
    <dgm:pt modelId="{20BA6A49-1B2A-1A4B-86B5-7CB26AE4DF0A}">
      <dgm:prSet phldrT="[Text]"/>
      <dgm:spPr/>
      <dgm:t>
        <a:bodyPr/>
        <a:lstStyle/>
        <a:p>
          <a:pPr>
            <a:buFont typeface="Wingdings" panose="05000000000000000000" pitchFamily="2" charset="2"/>
            <a:buChar char="§"/>
          </a:pPr>
          <a:r>
            <a:rPr lang="en-US" dirty="0"/>
            <a:t>Is each thermal zone monitored?</a:t>
          </a:r>
        </a:p>
      </dgm:t>
    </dgm:pt>
    <dgm:pt modelId="{AB55F517-89EC-DC47-8A6C-3EA34853FD1A}" type="parTrans" cxnId="{2C1C8557-BE2F-AC47-8F7B-C4008924DE59}">
      <dgm:prSet/>
      <dgm:spPr/>
      <dgm:t>
        <a:bodyPr/>
        <a:lstStyle/>
        <a:p>
          <a:endParaRPr lang="en-US"/>
        </a:p>
      </dgm:t>
    </dgm:pt>
    <dgm:pt modelId="{39EC5550-9809-AD45-86F5-7D17CAADB10E}" type="sibTrans" cxnId="{2C1C8557-BE2F-AC47-8F7B-C4008924DE59}">
      <dgm:prSet/>
      <dgm:spPr/>
      <dgm:t>
        <a:bodyPr/>
        <a:lstStyle/>
        <a:p>
          <a:endParaRPr lang="en-US"/>
        </a:p>
      </dgm:t>
    </dgm:pt>
    <dgm:pt modelId="{489A3248-BF51-5640-AC5F-856ECE400DE6}" type="pres">
      <dgm:prSet presAssocID="{94D3BEE7-5F8E-2448-A1B7-E30EFB191385}" presName="Name0" presStyleCnt="0">
        <dgm:presLayoutVars>
          <dgm:dir/>
          <dgm:animLvl val="lvl"/>
          <dgm:resizeHandles val="exact"/>
        </dgm:presLayoutVars>
      </dgm:prSet>
      <dgm:spPr/>
    </dgm:pt>
    <dgm:pt modelId="{DEA3D80F-8E7E-CC48-96AE-739665E69FC5}" type="pres">
      <dgm:prSet presAssocID="{2DF0739D-F65C-264C-84CA-56087C3F6176}" presName="linNode" presStyleCnt="0"/>
      <dgm:spPr/>
    </dgm:pt>
    <dgm:pt modelId="{69F2F4D4-AF68-AE4A-8B3B-3EC7817CD529}" type="pres">
      <dgm:prSet presAssocID="{2DF0739D-F65C-264C-84CA-56087C3F6176}" presName="parentText" presStyleLbl="node1" presStyleIdx="0" presStyleCnt="3">
        <dgm:presLayoutVars>
          <dgm:chMax val="1"/>
          <dgm:bulletEnabled val="1"/>
        </dgm:presLayoutVars>
      </dgm:prSet>
      <dgm:spPr/>
    </dgm:pt>
    <dgm:pt modelId="{79407652-41FA-FC40-AE7C-B3C9EB8F0E8C}" type="pres">
      <dgm:prSet presAssocID="{2DF0739D-F65C-264C-84CA-56087C3F6176}" presName="descendantText" presStyleLbl="alignAccFollowNode1" presStyleIdx="0" presStyleCnt="3">
        <dgm:presLayoutVars>
          <dgm:bulletEnabled val="1"/>
        </dgm:presLayoutVars>
      </dgm:prSet>
      <dgm:spPr/>
    </dgm:pt>
    <dgm:pt modelId="{640B9215-6F82-2249-9384-9675B9E77D25}" type="pres">
      <dgm:prSet presAssocID="{9F5F6C43-13A1-114E-BB68-BEDF8AC8F25F}" presName="sp" presStyleCnt="0"/>
      <dgm:spPr/>
    </dgm:pt>
    <dgm:pt modelId="{84D97A24-9DB1-CE40-99FA-49C895DE4EB2}" type="pres">
      <dgm:prSet presAssocID="{0EB7F619-F43A-2541-9E9A-B50D3CE20620}" presName="linNode" presStyleCnt="0"/>
      <dgm:spPr/>
    </dgm:pt>
    <dgm:pt modelId="{F6DBD32D-73A3-BC47-B2D9-454D3FC52512}" type="pres">
      <dgm:prSet presAssocID="{0EB7F619-F43A-2541-9E9A-B50D3CE20620}" presName="parentText" presStyleLbl="node1" presStyleIdx="1" presStyleCnt="3">
        <dgm:presLayoutVars>
          <dgm:chMax val="1"/>
          <dgm:bulletEnabled val="1"/>
        </dgm:presLayoutVars>
      </dgm:prSet>
      <dgm:spPr/>
    </dgm:pt>
    <dgm:pt modelId="{7CE97408-672E-6E41-9D72-FEAC1FDCB7A8}" type="pres">
      <dgm:prSet presAssocID="{0EB7F619-F43A-2541-9E9A-B50D3CE20620}" presName="descendantText" presStyleLbl="alignAccFollowNode1" presStyleIdx="1" presStyleCnt="3">
        <dgm:presLayoutVars>
          <dgm:bulletEnabled val="1"/>
        </dgm:presLayoutVars>
      </dgm:prSet>
      <dgm:spPr/>
    </dgm:pt>
    <dgm:pt modelId="{1B58EED6-5395-5E4B-92C6-05D3691E2742}" type="pres">
      <dgm:prSet presAssocID="{8A84D8E0-3E32-CA4C-A3AB-618F8B66AE4C}" presName="sp" presStyleCnt="0"/>
      <dgm:spPr/>
    </dgm:pt>
    <dgm:pt modelId="{D32A1F0C-9552-1240-87CD-9ADCA0EE941A}" type="pres">
      <dgm:prSet presAssocID="{424505A8-9EFD-8041-A845-F27D1C9E5F74}" presName="linNode" presStyleCnt="0"/>
      <dgm:spPr/>
    </dgm:pt>
    <dgm:pt modelId="{9B4DA63D-EB16-C841-AC7A-50AAE3829B41}" type="pres">
      <dgm:prSet presAssocID="{424505A8-9EFD-8041-A845-F27D1C9E5F74}" presName="parentText" presStyleLbl="node1" presStyleIdx="2" presStyleCnt="3">
        <dgm:presLayoutVars>
          <dgm:chMax val="1"/>
          <dgm:bulletEnabled val="1"/>
        </dgm:presLayoutVars>
      </dgm:prSet>
      <dgm:spPr/>
    </dgm:pt>
    <dgm:pt modelId="{04E0E6D4-1839-8749-A78C-9E38DAA23459}" type="pres">
      <dgm:prSet presAssocID="{424505A8-9EFD-8041-A845-F27D1C9E5F74}" presName="descendantText" presStyleLbl="alignAccFollowNode1" presStyleIdx="2" presStyleCnt="3">
        <dgm:presLayoutVars>
          <dgm:bulletEnabled val="1"/>
        </dgm:presLayoutVars>
      </dgm:prSet>
      <dgm:spPr/>
    </dgm:pt>
  </dgm:ptLst>
  <dgm:cxnLst>
    <dgm:cxn modelId="{85F5B302-87F4-984E-B2AE-7942AE2542C5}" srcId="{424505A8-9EFD-8041-A845-F27D1C9E5F74}" destId="{B7CB7924-933F-CF43-96CD-85576CFD76AD}" srcOrd="0" destOrd="0" parTransId="{DF088610-5B54-4249-BB29-87D3EDCD273D}" sibTransId="{5622EE8C-0778-8448-8AFE-DFA35B48CA5A}"/>
    <dgm:cxn modelId="{F513AD06-9B24-A944-8B53-C0D53FFDCC5F}" type="presOf" srcId="{20BA6A49-1B2A-1A4B-86B5-7CB26AE4DF0A}" destId="{04E0E6D4-1839-8749-A78C-9E38DAA23459}" srcOrd="0" destOrd="1" presId="urn:microsoft.com/office/officeart/2005/8/layout/vList5"/>
    <dgm:cxn modelId="{2D6FB80E-EC0F-3242-AA5E-9A98F02BC5A1}" srcId="{0EB7F619-F43A-2541-9E9A-B50D3CE20620}" destId="{DBE05EF7-1DD4-2C4C-BF52-B7459AB71928}" srcOrd="1" destOrd="0" parTransId="{135C436E-DB3E-D949-973A-8E58326639FB}" sibTransId="{F54965B2-FD62-E948-AD26-E16ECED0B159}"/>
    <dgm:cxn modelId="{EFA20A37-4155-5047-AC87-D50F9CCEBC11}" srcId="{2DF0739D-F65C-264C-84CA-56087C3F6176}" destId="{4ADB34A2-556A-544C-82F4-18A67A6799ED}" srcOrd="0" destOrd="0" parTransId="{6CC5AA9C-7493-C548-B72B-11B0F522EB88}" sibTransId="{C4FA97CD-B857-DE43-90DC-47D00BE6FE75}"/>
    <dgm:cxn modelId="{16150838-E8C9-2445-BB27-A4CA575FD9F9}" type="presOf" srcId="{D44A118D-1587-BC42-B9A6-1893843480DA}" destId="{7CE97408-672E-6E41-9D72-FEAC1FDCB7A8}" srcOrd="0" destOrd="0" presId="urn:microsoft.com/office/officeart/2005/8/layout/vList5"/>
    <dgm:cxn modelId="{205A8044-F200-504B-A31D-C00BDF174130}" type="presOf" srcId="{0EB7F619-F43A-2541-9E9A-B50D3CE20620}" destId="{F6DBD32D-73A3-BC47-B2D9-454D3FC52512}" srcOrd="0" destOrd="0" presId="urn:microsoft.com/office/officeart/2005/8/layout/vList5"/>
    <dgm:cxn modelId="{2BB88545-AC89-404D-8428-14340B599313}" type="presOf" srcId="{424505A8-9EFD-8041-A845-F27D1C9E5F74}" destId="{9B4DA63D-EB16-C841-AC7A-50AAE3829B41}" srcOrd="0" destOrd="0" presId="urn:microsoft.com/office/officeart/2005/8/layout/vList5"/>
    <dgm:cxn modelId="{D18F286D-D44E-924F-B281-2D881280A79D}" type="presOf" srcId="{94D3BEE7-5F8E-2448-A1B7-E30EFB191385}" destId="{489A3248-BF51-5640-AC5F-856ECE400DE6}" srcOrd="0" destOrd="0" presId="urn:microsoft.com/office/officeart/2005/8/layout/vList5"/>
    <dgm:cxn modelId="{2C1C8557-BE2F-AC47-8F7B-C4008924DE59}" srcId="{424505A8-9EFD-8041-A845-F27D1C9E5F74}" destId="{20BA6A49-1B2A-1A4B-86B5-7CB26AE4DF0A}" srcOrd="1" destOrd="0" parTransId="{AB55F517-89EC-DC47-8A6C-3EA34853FD1A}" sibTransId="{39EC5550-9809-AD45-86F5-7D17CAADB10E}"/>
    <dgm:cxn modelId="{B1A7178B-3446-9948-9870-845A28E3EDA4}" srcId="{94D3BEE7-5F8E-2448-A1B7-E30EFB191385}" destId="{2DF0739D-F65C-264C-84CA-56087C3F6176}" srcOrd="0" destOrd="0" parTransId="{8018AFFD-22BF-454A-97C5-E7F5F33E545F}" sibTransId="{9F5F6C43-13A1-114E-BB68-BEDF8AC8F25F}"/>
    <dgm:cxn modelId="{535ECA90-DB73-7843-AB80-08CE018BA088}" srcId="{94D3BEE7-5F8E-2448-A1B7-E30EFB191385}" destId="{0EB7F619-F43A-2541-9E9A-B50D3CE20620}" srcOrd="1" destOrd="0" parTransId="{17B132BB-56B1-C54A-9569-10C4889D4A19}" sibTransId="{8A84D8E0-3E32-CA4C-A3AB-618F8B66AE4C}"/>
    <dgm:cxn modelId="{513A3F91-40E5-5344-8B9F-DF74ACE1CCE0}" srcId="{2DF0739D-F65C-264C-84CA-56087C3F6176}" destId="{967EB4D8-FCAE-EA42-8233-3466C3D639D1}" srcOrd="1" destOrd="0" parTransId="{19C9D754-6003-D745-9EFE-590647569491}" sibTransId="{C7884D9E-D09D-B145-B6CA-49DF9BB64992}"/>
    <dgm:cxn modelId="{C29EA89E-14D4-A149-A5D5-D2FE42EECD47}" type="presOf" srcId="{967EB4D8-FCAE-EA42-8233-3466C3D639D1}" destId="{79407652-41FA-FC40-AE7C-B3C9EB8F0E8C}" srcOrd="0" destOrd="1" presId="urn:microsoft.com/office/officeart/2005/8/layout/vList5"/>
    <dgm:cxn modelId="{3ECEC6A0-0D25-3448-ABAB-86F2B76193E9}" type="presOf" srcId="{DBE05EF7-1DD4-2C4C-BF52-B7459AB71928}" destId="{7CE97408-672E-6E41-9D72-FEAC1FDCB7A8}" srcOrd="0" destOrd="1" presId="urn:microsoft.com/office/officeart/2005/8/layout/vList5"/>
    <dgm:cxn modelId="{2FAF0BA1-D058-2C4A-91BF-0772F9A8CA51}" srcId="{94D3BEE7-5F8E-2448-A1B7-E30EFB191385}" destId="{424505A8-9EFD-8041-A845-F27D1C9E5F74}" srcOrd="2" destOrd="0" parTransId="{C3C00E9C-5FCC-AE4E-A02B-67E73456D3C6}" sibTransId="{E7CD29A1-3D87-0C45-8C6C-6B12902658FF}"/>
    <dgm:cxn modelId="{C2390FA8-0A23-B74B-84D4-3238D5CCAEFA}" type="presOf" srcId="{4ADB34A2-556A-544C-82F4-18A67A6799ED}" destId="{79407652-41FA-FC40-AE7C-B3C9EB8F0E8C}" srcOrd="0" destOrd="0" presId="urn:microsoft.com/office/officeart/2005/8/layout/vList5"/>
    <dgm:cxn modelId="{997EC8D1-B866-6844-82C2-2EB153BCD1B0}" type="presOf" srcId="{2DF0739D-F65C-264C-84CA-56087C3F6176}" destId="{69F2F4D4-AF68-AE4A-8B3B-3EC7817CD529}" srcOrd="0" destOrd="0" presId="urn:microsoft.com/office/officeart/2005/8/layout/vList5"/>
    <dgm:cxn modelId="{767859D9-D1D0-B044-BD9E-BEAA0BF518DA}" type="presOf" srcId="{B7CB7924-933F-CF43-96CD-85576CFD76AD}" destId="{04E0E6D4-1839-8749-A78C-9E38DAA23459}" srcOrd="0" destOrd="0" presId="urn:microsoft.com/office/officeart/2005/8/layout/vList5"/>
    <dgm:cxn modelId="{D85E8AE6-2FFE-2540-9D80-B5FF3C0DCE84}" srcId="{0EB7F619-F43A-2541-9E9A-B50D3CE20620}" destId="{D44A118D-1587-BC42-B9A6-1893843480DA}" srcOrd="0" destOrd="0" parTransId="{EF6DB974-B832-3546-A3A3-B0E21631B53F}" sibTransId="{110EFFE0-062F-3344-B4B7-F408036461BA}"/>
    <dgm:cxn modelId="{599B0668-EB71-F244-B0B7-FAF92556A55C}" type="presParOf" srcId="{489A3248-BF51-5640-AC5F-856ECE400DE6}" destId="{DEA3D80F-8E7E-CC48-96AE-739665E69FC5}" srcOrd="0" destOrd="0" presId="urn:microsoft.com/office/officeart/2005/8/layout/vList5"/>
    <dgm:cxn modelId="{13793A2F-FD36-894D-A07C-7A9C38BE6CA1}" type="presParOf" srcId="{DEA3D80F-8E7E-CC48-96AE-739665E69FC5}" destId="{69F2F4D4-AF68-AE4A-8B3B-3EC7817CD529}" srcOrd="0" destOrd="0" presId="urn:microsoft.com/office/officeart/2005/8/layout/vList5"/>
    <dgm:cxn modelId="{63C8242C-2F1F-4B45-A636-34100D646780}" type="presParOf" srcId="{DEA3D80F-8E7E-CC48-96AE-739665E69FC5}" destId="{79407652-41FA-FC40-AE7C-B3C9EB8F0E8C}" srcOrd="1" destOrd="0" presId="urn:microsoft.com/office/officeart/2005/8/layout/vList5"/>
    <dgm:cxn modelId="{A0F8F21E-151E-8146-974F-7F0478769F5B}" type="presParOf" srcId="{489A3248-BF51-5640-AC5F-856ECE400DE6}" destId="{640B9215-6F82-2249-9384-9675B9E77D25}" srcOrd="1" destOrd="0" presId="urn:microsoft.com/office/officeart/2005/8/layout/vList5"/>
    <dgm:cxn modelId="{F0850ED6-FC27-9345-BD91-BDDDA273416E}" type="presParOf" srcId="{489A3248-BF51-5640-AC5F-856ECE400DE6}" destId="{84D97A24-9DB1-CE40-99FA-49C895DE4EB2}" srcOrd="2" destOrd="0" presId="urn:microsoft.com/office/officeart/2005/8/layout/vList5"/>
    <dgm:cxn modelId="{AF0EE3CB-7031-154D-ABDA-24ED767C1BC3}" type="presParOf" srcId="{84D97A24-9DB1-CE40-99FA-49C895DE4EB2}" destId="{F6DBD32D-73A3-BC47-B2D9-454D3FC52512}" srcOrd="0" destOrd="0" presId="urn:microsoft.com/office/officeart/2005/8/layout/vList5"/>
    <dgm:cxn modelId="{ABF41F0A-E9A3-8148-865D-27BBACF2611B}" type="presParOf" srcId="{84D97A24-9DB1-CE40-99FA-49C895DE4EB2}" destId="{7CE97408-672E-6E41-9D72-FEAC1FDCB7A8}" srcOrd="1" destOrd="0" presId="urn:microsoft.com/office/officeart/2005/8/layout/vList5"/>
    <dgm:cxn modelId="{2706AB38-1998-CE4B-BAFC-5E362806D82D}" type="presParOf" srcId="{489A3248-BF51-5640-AC5F-856ECE400DE6}" destId="{1B58EED6-5395-5E4B-92C6-05D3691E2742}" srcOrd="3" destOrd="0" presId="urn:microsoft.com/office/officeart/2005/8/layout/vList5"/>
    <dgm:cxn modelId="{8DBDEC54-19D9-C745-AB83-973768FCFD04}" type="presParOf" srcId="{489A3248-BF51-5640-AC5F-856ECE400DE6}" destId="{D32A1F0C-9552-1240-87CD-9ADCA0EE941A}" srcOrd="4" destOrd="0" presId="urn:microsoft.com/office/officeart/2005/8/layout/vList5"/>
    <dgm:cxn modelId="{CCBCCF8B-3ED0-FD45-90C3-11521BD3FA5B}" type="presParOf" srcId="{D32A1F0C-9552-1240-87CD-9ADCA0EE941A}" destId="{9B4DA63D-EB16-C841-AC7A-50AAE3829B41}" srcOrd="0" destOrd="0" presId="urn:microsoft.com/office/officeart/2005/8/layout/vList5"/>
    <dgm:cxn modelId="{EF166ECF-6DE6-E440-9AD9-5F1EA5DD7BF5}" type="presParOf" srcId="{D32A1F0C-9552-1240-87CD-9ADCA0EE941A}" destId="{04E0E6D4-1839-8749-A78C-9E38DAA2345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CCF7FA-0CFB-B645-87E4-FBBDA395C9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CCFA7D-6C8C-DA49-9B3B-9EF65EB3D152}">
      <dgm:prSet phldrT="[Text]"/>
      <dgm:spPr/>
      <dgm:t>
        <a:bodyPr/>
        <a:lstStyle/>
        <a:p>
          <a:r>
            <a:rPr lang="en-US" b="0" dirty="0">
              <a:solidFill>
                <a:schemeClr val="bg1"/>
              </a:solidFill>
            </a:rPr>
            <a:t>Up to 8% with proper ventilation</a:t>
          </a:r>
          <a:endParaRPr lang="en-US" b="0" dirty="0"/>
        </a:p>
      </dgm:t>
    </dgm:pt>
    <dgm:pt modelId="{2E112514-DF56-424F-9736-D18BBECB606B}" type="parTrans" cxnId="{C1E63A45-B8FB-6E41-AB31-26C7C4842FA7}">
      <dgm:prSet/>
      <dgm:spPr/>
      <dgm:t>
        <a:bodyPr/>
        <a:lstStyle/>
        <a:p>
          <a:endParaRPr lang="en-US" b="0"/>
        </a:p>
      </dgm:t>
    </dgm:pt>
    <dgm:pt modelId="{523AEA86-8504-7A43-929A-2221F1472F2D}" type="sibTrans" cxnId="{C1E63A45-B8FB-6E41-AB31-26C7C4842FA7}">
      <dgm:prSet/>
      <dgm:spPr/>
      <dgm:t>
        <a:bodyPr/>
        <a:lstStyle/>
        <a:p>
          <a:endParaRPr lang="en-US" b="0"/>
        </a:p>
      </dgm:t>
    </dgm:pt>
    <dgm:pt modelId="{105BD686-8C1D-5142-8371-946679201CBB}">
      <dgm:prSet phldrT="[Text]"/>
      <dgm:spPr/>
      <dgm:t>
        <a:bodyPr/>
        <a:lstStyle/>
        <a:p>
          <a:r>
            <a:rPr lang="en-US" b="0" dirty="0">
              <a:solidFill>
                <a:schemeClr val="bg1"/>
              </a:solidFill>
            </a:rPr>
            <a:t>2% loss for each degree outside of 67 to 82 degrees</a:t>
          </a:r>
          <a:endParaRPr lang="en-US" b="0" dirty="0"/>
        </a:p>
      </dgm:t>
    </dgm:pt>
    <dgm:pt modelId="{F8F6756C-A86D-F34F-8BF2-A9AB50133BD3}" type="parTrans" cxnId="{48176058-8FD1-5B46-B394-CFAEE0EED92E}">
      <dgm:prSet/>
      <dgm:spPr/>
      <dgm:t>
        <a:bodyPr/>
        <a:lstStyle/>
        <a:p>
          <a:endParaRPr lang="en-US" b="0"/>
        </a:p>
      </dgm:t>
    </dgm:pt>
    <dgm:pt modelId="{E8C7444B-8B41-2040-A80C-3767BB38DFAB}" type="sibTrans" cxnId="{48176058-8FD1-5B46-B394-CFAEE0EED92E}">
      <dgm:prSet/>
      <dgm:spPr/>
      <dgm:t>
        <a:bodyPr/>
        <a:lstStyle/>
        <a:p>
          <a:endParaRPr lang="en-US" b="0"/>
        </a:p>
      </dgm:t>
    </dgm:pt>
    <dgm:pt modelId="{92107450-13FA-E54F-9E70-E2F54CFE80DD}">
      <dgm:prSet/>
      <dgm:spPr/>
      <dgm:t>
        <a:bodyPr/>
        <a:lstStyle/>
        <a:p>
          <a:r>
            <a:rPr lang="en-US" b="0" dirty="0">
              <a:solidFill>
                <a:schemeClr val="bg1"/>
              </a:solidFill>
            </a:rPr>
            <a:t>Up to 8% with proper filtration</a:t>
          </a:r>
        </a:p>
      </dgm:t>
    </dgm:pt>
    <dgm:pt modelId="{2BE03E1B-335A-EF45-97A3-32732D96A525}" type="parTrans" cxnId="{164F274C-4777-2943-98A2-0A1450797A76}">
      <dgm:prSet/>
      <dgm:spPr/>
      <dgm:t>
        <a:bodyPr/>
        <a:lstStyle/>
        <a:p>
          <a:endParaRPr lang="en-US" b="0"/>
        </a:p>
      </dgm:t>
    </dgm:pt>
    <dgm:pt modelId="{C7F206B8-5BB0-5C4A-B569-D7E39950C16B}" type="sibTrans" cxnId="{164F274C-4777-2943-98A2-0A1450797A76}">
      <dgm:prSet/>
      <dgm:spPr/>
      <dgm:t>
        <a:bodyPr/>
        <a:lstStyle/>
        <a:p>
          <a:endParaRPr lang="en-US" b="0"/>
        </a:p>
      </dgm:t>
    </dgm:pt>
    <dgm:pt modelId="{0420D4E5-9800-5B48-8651-FE63D3D7C390}" type="pres">
      <dgm:prSet presAssocID="{03CCF7FA-0CFB-B645-87E4-FBBDA395C938}" presName="diagram" presStyleCnt="0">
        <dgm:presLayoutVars>
          <dgm:dir/>
          <dgm:resizeHandles val="exact"/>
        </dgm:presLayoutVars>
      </dgm:prSet>
      <dgm:spPr/>
    </dgm:pt>
    <dgm:pt modelId="{EBC68D4F-2131-694C-8508-8D141CC190E0}" type="pres">
      <dgm:prSet presAssocID="{21CCFA7D-6C8C-DA49-9B3B-9EF65EB3D152}" presName="node" presStyleLbl="node1" presStyleIdx="0" presStyleCnt="3" custScaleY="80033" custLinFactNeighborY="-26555">
        <dgm:presLayoutVars>
          <dgm:bulletEnabled val="1"/>
        </dgm:presLayoutVars>
      </dgm:prSet>
      <dgm:spPr/>
    </dgm:pt>
    <dgm:pt modelId="{A789D009-3E05-F94B-855A-E451857E1143}" type="pres">
      <dgm:prSet presAssocID="{523AEA86-8504-7A43-929A-2221F1472F2D}" presName="sibTrans" presStyleCnt="0"/>
      <dgm:spPr/>
    </dgm:pt>
    <dgm:pt modelId="{6616ADC3-9BDF-1048-82F7-BCFE6A626CF9}" type="pres">
      <dgm:prSet presAssocID="{92107450-13FA-E54F-9E70-E2F54CFE80DD}" presName="node" presStyleLbl="node1" presStyleIdx="1" presStyleCnt="3" custScaleY="76532" custLinFactNeighborY="-10042">
        <dgm:presLayoutVars>
          <dgm:bulletEnabled val="1"/>
        </dgm:presLayoutVars>
      </dgm:prSet>
      <dgm:spPr/>
    </dgm:pt>
    <dgm:pt modelId="{2BAA12B7-9EAF-DB48-8908-6F54B981E698}" type="pres">
      <dgm:prSet presAssocID="{C7F206B8-5BB0-5C4A-B569-D7E39950C16B}" presName="sibTrans" presStyleCnt="0"/>
      <dgm:spPr/>
    </dgm:pt>
    <dgm:pt modelId="{F699C96C-5288-2B48-9598-5F28993602D7}" type="pres">
      <dgm:prSet presAssocID="{105BD686-8C1D-5142-8371-946679201CBB}" presName="node" presStyleLbl="node1" presStyleIdx="2" presStyleCnt="3" custScaleY="75702" custLinFactNeighborY="9597">
        <dgm:presLayoutVars>
          <dgm:bulletEnabled val="1"/>
        </dgm:presLayoutVars>
      </dgm:prSet>
      <dgm:spPr/>
    </dgm:pt>
  </dgm:ptLst>
  <dgm:cxnLst>
    <dgm:cxn modelId="{C1E63A45-B8FB-6E41-AB31-26C7C4842FA7}" srcId="{03CCF7FA-0CFB-B645-87E4-FBBDA395C938}" destId="{21CCFA7D-6C8C-DA49-9B3B-9EF65EB3D152}" srcOrd="0" destOrd="0" parTransId="{2E112514-DF56-424F-9736-D18BBECB606B}" sibTransId="{523AEA86-8504-7A43-929A-2221F1472F2D}"/>
    <dgm:cxn modelId="{46925D4A-9F92-AA47-8668-FE848CD632D9}" type="presOf" srcId="{92107450-13FA-E54F-9E70-E2F54CFE80DD}" destId="{6616ADC3-9BDF-1048-82F7-BCFE6A626CF9}" srcOrd="0" destOrd="0" presId="urn:microsoft.com/office/officeart/2005/8/layout/default"/>
    <dgm:cxn modelId="{164F274C-4777-2943-98A2-0A1450797A76}" srcId="{03CCF7FA-0CFB-B645-87E4-FBBDA395C938}" destId="{92107450-13FA-E54F-9E70-E2F54CFE80DD}" srcOrd="1" destOrd="0" parTransId="{2BE03E1B-335A-EF45-97A3-32732D96A525}" sibTransId="{C7F206B8-5BB0-5C4A-B569-D7E39950C16B}"/>
    <dgm:cxn modelId="{48176058-8FD1-5B46-B394-CFAEE0EED92E}" srcId="{03CCF7FA-0CFB-B645-87E4-FBBDA395C938}" destId="{105BD686-8C1D-5142-8371-946679201CBB}" srcOrd="2" destOrd="0" parTransId="{F8F6756C-A86D-F34F-8BF2-A9AB50133BD3}" sibTransId="{E8C7444B-8B41-2040-A80C-3767BB38DFAB}"/>
    <dgm:cxn modelId="{6AB4AA87-5B5F-7C48-A267-185C2D0E368F}" type="presOf" srcId="{105BD686-8C1D-5142-8371-946679201CBB}" destId="{F699C96C-5288-2B48-9598-5F28993602D7}" srcOrd="0" destOrd="0" presId="urn:microsoft.com/office/officeart/2005/8/layout/default"/>
    <dgm:cxn modelId="{189F3FCA-DF15-224C-A329-069F22EF5670}" type="presOf" srcId="{21CCFA7D-6C8C-DA49-9B3B-9EF65EB3D152}" destId="{EBC68D4F-2131-694C-8508-8D141CC190E0}" srcOrd="0" destOrd="0" presId="urn:microsoft.com/office/officeart/2005/8/layout/default"/>
    <dgm:cxn modelId="{9E3740D0-D4E8-2046-A375-1A3027FD59A6}" type="presOf" srcId="{03CCF7FA-0CFB-B645-87E4-FBBDA395C938}" destId="{0420D4E5-9800-5B48-8651-FE63D3D7C390}" srcOrd="0" destOrd="0" presId="urn:microsoft.com/office/officeart/2005/8/layout/default"/>
    <dgm:cxn modelId="{68F8449C-D9D0-C641-AF92-8575BE7FB0EC}" type="presParOf" srcId="{0420D4E5-9800-5B48-8651-FE63D3D7C390}" destId="{EBC68D4F-2131-694C-8508-8D141CC190E0}" srcOrd="0" destOrd="0" presId="urn:microsoft.com/office/officeart/2005/8/layout/default"/>
    <dgm:cxn modelId="{7EE4136C-0778-004A-AB4B-66ED6E6DEF5E}" type="presParOf" srcId="{0420D4E5-9800-5B48-8651-FE63D3D7C390}" destId="{A789D009-3E05-F94B-855A-E451857E1143}" srcOrd="1" destOrd="0" presId="urn:microsoft.com/office/officeart/2005/8/layout/default"/>
    <dgm:cxn modelId="{A5D0C57D-67C8-9B4A-B826-3A24845C95A5}" type="presParOf" srcId="{0420D4E5-9800-5B48-8651-FE63D3D7C390}" destId="{6616ADC3-9BDF-1048-82F7-BCFE6A626CF9}" srcOrd="2" destOrd="0" presId="urn:microsoft.com/office/officeart/2005/8/layout/default"/>
    <dgm:cxn modelId="{A9278ED4-4150-5F48-B54F-B5EA683FEEF2}" type="presParOf" srcId="{0420D4E5-9800-5B48-8651-FE63D3D7C390}" destId="{2BAA12B7-9EAF-DB48-8908-6F54B981E698}" srcOrd="3" destOrd="0" presId="urn:microsoft.com/office/officeart/2005/8/layout/default"/>
    <dgm:cxn modelId="{92FAAD25-70C1-3F4F-9D5E-5C3611920864}" type="presParOf" srcId="{0420D4E5-9800-5B48-8651-FE63D3D7C390}" destId="{F699C96C-5288-2B48-9598-5F28993602D7}"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D3BEE7-5F8E-2448-A1B7-E30EFB19138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2DF0739D-F65C-264C-84CA-56087C3F6176}">
      <dgm:prSet phldrT="[Text]"/>
      <dgm:spPr/>
      <dgm:t>
        <a:bodyPr/>
        <a:lstStyle/>
        <a:p>
          <a:r>
            <a:rPr lang="en-US" dirty="0"/>
            <a:t>Water Quality</a:t>
          </a:r>
          <a:endParaRPr lang="en-US" b="0" dirty="0"/>
        </a:p>
      </dgm:t>
    </dgm:pt>
    <dgm:pt modelId="{8018AFFD-22BF-454A-97C5-E7F5F33E545F}" type="parTrans" cxnId="{B1A7178B-3446-9948-9870-845A28E3EDA4}">
      <dgm:prSet/>
      <dgm:spPr/>
      <dgm:t>
        <a:bodyPr/>
        <a:lstStyle/>
        <a:p>
          <a:endParaRPr lang="en-US"/>
        </a:p>
      </dgm:t>
    </dgm:pt>
    <dgm:pt modelId="{9F5F6C43-13A1-114E-BB68-BEDF8AC8F25F}" type="sibTrans" cxnId="{B1A7178B-3446-9948-9870-845A28E3EDA4}">
      <dgm:prSet/>
      <dgm:spPr/>
      <dgm:t>
        <a:bodyPr/>
        <a:lstStyle/>
        <a:p>
          <a:endParaRPr lang="en-US"/>
        </a:p>
      </dgm:t>
    </dgm:pt>
    <dgm:pt modelId="{4ADB34A2-556A-544C-82F4-18A67A6799ED}">
      <dgm:prSet phldrT="[Text]"/>
      <dgm:spPr/>
      <dgm:t>
        <a:bodyPr/>
        <a:lstStyle/>
        <a:p>
          <a:pPr>
            <a:buFont typeface="Wingdings" panose="05000000000000000000" pitchFamily="2" charset="2"/>
            <a:buChar char="§"/>
          </a:pPr>
          <a:r>
            <a:rPr lang="en-US" dirty="0"/>
            <a:t>Does the building have high quality water? And is it accessible?</a:t>
          </a:r>
        </a:p>
      </dgm:t>
    </dgm:pt>
    <dgm:pt modelId="{6CC5AA9C-7493-C548-B72B-11B0F522EB88}" type="parTrans" cxnId="{EFA20A37-4155-5047-AC87-D50F9CCEBC11}">
      <dgm:prSet/>
      <dgm:spPr/>
      <dgm:t>
        <a:bodyPr/>
        <a:lstStyle/>
        <a:p>
          <a:endParaRPr lang="en-US"/>
        </a:p>
      </dgm:t>
    </dgm:pt>
    <dgm:pt modelId="{C4FA97CD-B857-DE43-90DC-47D00BE6FE75}" type="sibTrans" cxnId="{EFA20A37-4155-5047-AC87-D50F9CCEBC11}">
      <dgm:prSet/>
      <dgm:spPr/>
      <dgm:t>
        <a:bodyPr/>
        <a:lstStyle/>
        <a:p>
          <a:endParaRPr lang="en-US"/>
        </a:p>
      </dgm:t>
    </dgm:pt>
    <dgm:pt modelId="{967EB4D8-FCAE-EA42-8233-3466C3D639D1}">
      <dgm:prSet phldrT="[Text]"/>
      <dgm:spPr/>
      <dgm:t>
        <a:bodyPr/>
        <a:lstStyle/>
        <a:p>
          <a:pPr>
            <a:buFont typeface="Wingdings" panose="05000000000000000000" pitchFamily="2" charset="2"/>
            <a:buChar char="§"/>
          </a:pPr>
          <a:r>
            <a:rPr lang="en-US" dirty="0"/>
            <a:t>Is the water quality monitored?</a:t>
          </a:r>
        </a:p>
      </dgm:t>
    </dgm:pt>
    <dgm:pt modelId="{19C9D754-6003-D745-9EFE-590647569491}" type="parTrans" cxnId="{513A3F91-40E5-5344-8B9F-DF74ACE1CCE0}">
      <dgm:prSet/>
      <dgm:spPr/>
      <dgm:t>
        <a:bodyPr/>
        <a:lstStyle/>
        <a:p>
          <a:endParaRPr lang="en-US"/>
        </a:p>
      </dgm:t>
    </dgm:pt>
    <dgm:pt modelId="{C7884D9E-D09D-B145-B6CA-49DF9BB64992}" type="sibTrans" cxnId="{513A3F91-40E5-5344-8B9F-DF74ACE1CCE0}">
      <dgm:prSet/>
      <dgm:spPr/>
      <dgm:t>
        <a:bodyPr/>
        <a:lstStyle/>
        <a:p>
          <a:endParaRPr lang="en-US"/>
        </a:p>
      </dgm:t>
    </dgm:pt>
    <dgm:pt modelId="{0EB7F619-F43A-2541-9E9A-B50D3CE20620}">
      <dgm:prSet phldrT="[Text]"/>
      <dgm:spPr/>
      <dgm:t>
        <a:bodyPr/>
        <a:lstStyle/>
        <a:p>
          <a:r>
            <a:rPr lang="en-US" dirty="0"/>
            <a:t>Moisture</a:t>
          </a:r>
          <a:endParaRPr lang="en-US" b="0" dirty="0"/>
        </a:p>
      </dgm:t>
    </dgm:pt>
    <dgm:pt modelId="{17B132BB-56B1-C54A-9569-10C4889D4A19}" type="parTrans" cxnId="{535ECA90-DB73-7843-AB80-08CE018BA088}">
      <dgm:prSet/>
      <dgm:spPr/>
      <dgm:t>
        <a:bodyPr/>
        <a:lstStyle/>
        <a:p>
          <a:endParaRPr lang="en-US"/>
        </a:p>
      </dgm:t>
    </dgm:pt>
    <dgm:pt modelId="{8A84D8E0-3E32-CA4C-A3AB-618F8B66AE4C}" type="sibTrans" cxnId="{535ECA90-DB73-7843-AB80-08CE018BA088}">
      <dgm:prSet/>
      <dgm:spPr/>
      <dgm:t>
        <a:bodyPr/>
        <a:lstStyle/>
        <a:p>
          <a:endParaRPr lang="en-US"/>
        </a:p>
      </dgm:t>
    </dgm:pt>
    <dgm:pt modelId="{D44A118D-1587-BC42-B9A6-1893843480DA}">
      <dgm:prSet phldrT="[Text]"/>
      <dgm:spPr/>
      <dgm:t>
        <a:bodyPr/>
        <a:lstStyle/>
        <a:p>
          <a:pPr>
            <a:buFont typeface="Wingdings" panose="05000000000000000000" pitchFamily="2" charset="2"/>
            <a:buChar char="§"/>
          </a:pPr>
          <a:r>
            <a:rPr lang="en-US" dirty="0"/>
            <a:t>Are there water intrusion issues?</a:t>
          </a:r>
        </a:p>
      </dgm:t>
    </dgm:pt>
    <dgm:pt modelId="{EF6DB974-B832-3546-A3A3-B0E21631B53F}" type="parTrans" cxnId="{D85E8AE6-2FFE-2540-9D80-B5FF3C0DCE84}">
      <dgm:prSet/>
      <dgm:spPr/>
      <dgm:t>
        <a:bodyPr/>
        <a:lstStyle/>
        <a:p>
          <a:endParaRPr lang="en-US"/>
        </a:p>
      </dgm:t>
    </dgm:pt>
    <dgm:pt modelId="{110EFFE0-062F-3344-B4B7-F408036461BA}" type="sibTrans" cxnId="{D85E8AE6-2FFE-2540-9D80-B5FF3C0DCE84}">
      <dgm:prSet/>
      <dgm:spPr/>
      <dgm:t>
        <a:bodyPr/>
        <a:lstStyle/>
        <a:p>
          <a:endParaRPr lang="en-US"/>
        </a:p>
      </dgm:t>
    </dgm:pt>
    <dgm:pt modelId="{DBE05EF7-1DD4-2C4C-BF52-B7459AB71928}">
      <dgm:prSet phldrT="[Text]"/>
      <dgm:spPr/>
      <dgm:t>
        <a:bodyPr/>
        <a:lstStyle/>
        <a:p>
          <a:pPr>
            <a:buFont typeface="Wingdings" panose="05000000000000000000" pitchFamily="2" charset="2"/>
            <a:buChar char="§"/>
          </a:pPr>
          <a:r>
            <a:rPr lang="en-US" dirty="0"/>
            <a:t>Are there water sensors in the high-risk areas? Or are spaces inspected for water intrusion?</a:t>
          </a:r>
        </a:p>
      </dgm:t>
    </dgm:pt>
    <dgm:pt modelId="{135C436E-DB3E-D949-973A-8E58326639FB}" type="parTrans" cxnId="{2D6FB80E-EC0F-3242-AA5E-9A98F02BC5A1}">
      <dgm:prSet/>
      <dgm:spPr/>
      <dgm:t>
        <a:bodyPr/>
        <a:lstStyle/>
        <a:p>
          <a:endParaRPr lang="en-US"/>
        </a:p>
      </dgm:t>
    </dgm:pt>
    <dgm:pt modelId="{F54965B2-FD62-E948-AD26-E16ECED0B159}" type="sibTrans" cxnId="{2D6FB80E-EC0F-3242-AA5E-9A98F02BC5A1}">
      <dgm:prSet/>
      <dgm:spPr/>
      <dgm:t>
        <a:bodyPr/>
        <a:lstStyle/>
        <a:p>
          <a:endParaRPr lang="en-US"/>
        </a:p>
      </dgm:t>
    </dgm:pt>
    <dgm:pt modelId="{424505A8-9EFD-8041-A845-F27D1C9E5F74}">
      <dgm:prSet phldrT="[Text]"/>
      <dgm:spPr/>
      <dgm:t>
        <a:bodyPr/>
        <a:lstStyle/>
        <a:p>
          <a:r>
            <a:rPr lang="en-US" b="0" dirty="0"/>
            <a:t>Dusts &amp; Pests</a:t>
          </a:r>
        </a:p>
      </dgm:t>
    </dgm:pt>
    <dgm:pt modelId="{C3C00E9C-5FCC-AE4E-A02B-67E73456D3C6}" type="parTrans" cxnId="{2FAF0BA1-D058-2C4A-91BF-0772F9A8CA51}">
      <dgm:prSet/>
      <dgm:spPr/>
      <dgm:t>
        <a:bodyPr/>
        <a:lstStyle/>
        <a:p>
          <a:endParaRPr lang="en-US"/>
        </a:p>
      </dgm:t>
    </dgm:pt>
    <dgm:pt modelId="{E7CD29A1-3D87-0C45-8C6C-6B12902658FF}" type="sibTrans" cxnId="{2FAF0BA1-D058-2C4A-91BF-0772F9A8CA51}">
      <dgm:prSet/>
      <dgm:spPr/>
      <dgm:t>
        <a:bodyPr/>
        <a:lstStyle/>
        <a:p>
          <a:endParaRPr lang="en-US"/>
        </a:p>
      </dgm:t>
    </dgm:pt>
    <dgm:pt modelId="{B7CB7924-933F-CF43-96CD-85576CFD76AD}">
      <dgm:prSet phldrT="[Text]"/>
      <dgm:spPr/>
      <dgm:t>
        <a:bodyPr/>
        <a:lstStyle/>
        <a:p>
          <a:pPr>
            <a:buFont typeface="Wingdings" panose="05000000000000000000" pitchFamily="2" charset="2"/>
            <a:buChar char="§"/>
          </a:pPr>
          <a:r>
            <a:rPr lang="en-US" dirty="0"/>
            <a:t>What is the APPA cleanliness level of the building?</a:t>
          </a:r>
        </a:p>
      </dgm:t>
    </dgm:pt>
    <dgm:pt modelId="{DF088610-5B54-4249-BB29-87D3EDCD273D}" type="parTrans" cxnId="{85F5B302-87F4-984E-B2AE-7942AE2542C5}">
      <dgm:prSet/>
      <dgm:spPr/>
      <dgm:t>
        <a:bodyPr/>
        <a:lstStyle/>
        <a:p>
          <a:endParaRPr lang="en-US"/>
        </a:p>
      </dgm:t>
    </dgm:pt>
    <dgm:pt modelId="{5622EE8C-0778-8448-8AFE-DFA35B48CA5A}" type="sibTrans" cxnId="{85F5B302-87F4-984E-B2AE-7942AE2542C5}">
      <dgm:prSet/>
      <dgm:spPr/>
      <dgm:t>
        <a:bodyPr/>
        <a:lstStyle/>
        <a:p>
          <a:endParaRPr lang="en-US"/>
        </a:p>
      </dgm:t>
    </dgm:pt>
    <dgm:pt modelId="{20BA6A49-1B2A-1A4B-86B5-7CB26AE4DF0A}">
      <dgm:prSet phldrT="[Text]"/>
      <dgm:spPr/>
      <dgm:t>
        <a:bodyPr/>
        <a:lstStyle/>
        <a:p>
          <a:pPr>
            <a:buFont typeface="Wingdings" panose="05000000000000000000" pitchFamily="2" charset="2"/>
            <a:buChar char="§"/>
          </a:pPr>
          <a:r>
            <a:rPr lang="en-US" dirty="0"/>
            <a:t>Does the facility have an integrated pest management?</a:t>
          </a:r>
        </a:p>
      </dgm:t>
    </dgm:pt>
    <dgm:pt modelId="{AB55F517-89EC-DC47-8A6C-3EA34853FD1A}" type="parTrans" cxnId="{2C1C8557-BE2F-AC47-8F7B-C4008924DE59}">
      <dgm:prSet/>
      <dgm:spPr/>
      <dgm:t>
        <a:bodyPr/>
        <a:lstStyle/>
        <a:p>
          <a:endParaRPr lang="en-US"/>
        </a:p>
      </dgm:t>
    </dgm:pt>
    <dgm:pt modelId="{39EC5550-9809-AD45-86F5-7D17CAADB10E}" type="sibTrans" cxnId="{2C1C8557-BE2F-AC47-8F7B-C4008924DE59}">
      <dgm:prSet/>
      <dgm:spPr/>
      <dgm:t>
        <a:bodyPr/>
        <a:lstStyle/>
        <a:p>
          <a:endParaRPr lang="en-US"/>
        </a:p>
      </dgm:t>
    </dgm:pt>
    <dgm:pt modelId="{8DE7FDA9-617D-8649-A79E-59EEDA196DEA}">
      <dgm:prSet phldrT="[Text]"/>
      <dgm:spPr/>
      <dgm:t>
        <a:bodyPr/>
        <a:lstStyle/>
        <a:p>
          <a:pPr>
            <a:buFont typeface="Wingdings" panose="05000000000000000000" pitchFamily="2" charset="2"/>
            <a:buChar char="§"/>
          </a:pPr>
          <a:r>
            <a:rPr lang="en-US" dirty="0"/>
            <a:t>Are spaces inspected?</a:t>
          </a:r>
        </a:p>
      </dgm:t>
    </dgm:pt>
    <dgm:pt modelId="{C480EFDD-0E6A-984D-8CA1-8C18F87C4179}" type="parTrans" cxnId="{07C49700-F712-6E4F-82B6-06E92AC959F7}">
      <dgm:prSet/>
      <dgm:spPr/>
      <dgm:t>
        <a:bodyPr/>
        <a:lstStyle/>
        <a:p>
          <a:endParaRPr lang="en-US"/>
        </a:p>
      </dgm:t>
    </dgm:pt>
    <dgm:pt modelId="{86DFEFE7-E249-B14F-BFDB-258182FED15D}" type="sibTrans" cxnId="{07C49700-F712-6E4F-82B6-06E92AC959F7}">
      <dgm:prSet/>
      <dgm:spPr/>
      <dgm:t>
        <a:bodyPr/>
        <a:lstStyle/>
        <a:p>
          <a:endParaRPr lang="en-US"/>
        </a:p>
      </dgm:t>
    </dgm:pt>
    <dgm:pt modelId="{D3C78ED4-3874-49B9-B6F1-2B3CBE0E1F75}" type="pres">
      <dgm:prSet presAssocID="{94D3BEE7-5F8E-2448-A1B7-E30EFB191385}" presName="Name0" presStyleCnt="0">
        <dgm:presLayoutVars>
          <dgm:dir/>
          <dgm:animLvl val="lvl"/>
          <dgm:resizeHandles val="exact"/>
        </dgm:presLayoutVars>
      </dgm:prSet>
      <dgm:spPr/>
    </dgm:pt>
    <dgm:pt modelId="{A536B037-7893-4449-BA56-4809B3CBEBDB}" type="pres">
      <dgm:prSet presAssocID="{2DF0739D-F65C-264C-84CA-56087C3F6176}" presName="linNode" presStyleCnt="0"/>
      <dgm:spPr/>
    </dgm:pt>
    <dgm:pt modelId="{E1969648-54F7-46A3-A3B2-73C8F9346D0E}" type="pres">
      <dgm:prSet presAssocID="{2DF0739D-F65C-264C-84CA-56087C3F6176}" presName="parentText" presStyleLbl="node1" presStyleIdx="0" presStyleCnt="3">
        <dgm:presLayoutVars>
          <dgm:chMax val="1"/>
          <dgm:bulletEnabled val="1"/>
        </dgm:presLayoutVars>
      </dgm:prSet>
      <dgm:spPr/>
    </dgm:pt>
    <dgm:pt modelId="{26508570-D3CA-4E88-B226-DD4AB59540CC}" type="pres">
      <dgm:prSet presAssocID="{2DF0739D-F65C-264C-84CA-56087C3F6176}" presName="descendantText" presStyleLbl="alignAccFollowNode1" presStyleIdx="0" presStyleCnt="3">
        <dgm:presLayoutVars>
          <dgm:bulletEnabled val="1"/>
        </dgm:presLayoutVars>
      </dgm:prSet>
      <dgm:spPr/>
    </dgm:pt>
    <dgm:pt modelId="{18582170-66B1-4E2C-96D4-3E15CB5506EE}" type="pres">
      <dgm:prSet presAssocID="{9F5F6C43-13A1-114E-BB68-BEDF8AC8F25F}" presName="sp" presStyleCnt="0"/>
      <dgm:spPr/>
    </dgm:pt>
    <dgm:pt modelId="{9D677E26-6750-462C-B8F8-CFF45B242753}" type="pres">
      <dgm:prSet presAssocID="{0EB7F619-F43A-2541-9E9A-B50D3CE20620}" presName="linNode" presStyleCnt="0"/>
      <dgm:spPr/>
    </dgm:pt>
    <dgm:pt modelId="{B09B2737-1B51-479B-A46D-8563F847D605}" type="pres">
      <dgm:prSet presAssocID="{0EB7F619-F43A-2541-9E9A-B50D3CE20620}" presName="parentText" presStyleLbl="node1" presStyleIdx="1" presStyleCnt="3">
        <dgm:presLayoutVars>
          <dgm:chMax val="1"/>
          <dgm:bulletEnabled val="1"/>
        </dgm:presLayoutVars>
      </dgm:prSet>
      <dgm:spPr/>
    </dgm:pt>
    <dgm:pt modelId="{38167EC5-DB20-43C1-94F5-A2C3D81EE0D7}" type="pres">
      <dgm:prSet presAssocID="{0EB7F619-F43A-2541-9E9A-B50D3CE20620}" presName="descendantText" presStyleLbl="alignAccFollowNode1" presStyleIdx="1" presStyleCnt="3">
        <dgm:presLayoutVars>
          <dgm:bulletEnabled val="1"/>
        </dgm:presLayoutVars>
      </dgm:prSet>
      <dgm:spPr/>
    </dgm:pt>
    <dgm:pt modelId="{6D5A7F36-26A5-46E1-B39C-161D212AE867}" type="pres">
      <dgm:prSet presAssocID="{8A84D8E0-3E32-CA4C-A3AB-618F8B66AE4C}" presName="sp" presStyleCnt="0"/>
      <dgm:spPr/>
    </dgm:pt>
    <dgm:pt modelId="{7F5C04C4-94DD-4933-A773-84DD32EAF99F}" type="pres">
      <dgm:prSet presAssocID="{424505A8-9EFD-8041-A845-F27D1C9E5F74}" presName="linNode" presStyleCnt="0"/>
      <dgm:spPr/>
    </dgm:pt>
    <dgm:pt modelId="{F6926F70-2AAB-487A-820B-B8364A336B78}" type="pres">
      <dgm:prSet presAssocID="{424505A8-9EFD-8041-A845-F27D1C9E5F74}" presName="parentText" presStyleLbl="node1" presStyleIdx="2" presStyleCnt="3">
        <dgm:presLayoutVars>
          <dgm:chMax val="1"/>
          <dgm:bulletEnabled val="1"/>
        </dgm:presLayoutVars>
      </dgm:prSet>
      <dgm:spPr/>
    </dgm:pt>
    <dgm:pt modelId="{C307AF97-D255-4F37-960C-CA4644130D56}" type="pres">
      <dgm:prSet presAssocID="{424505A8-9EFD-8041-A845-F27D1C9E5F74}" presName="descendantText" presStyleLbl="alignAccFollowNode1" presStyleIdx="2" presStyleCnt="3">
        <dgm:presLayoutVars>
          <dgm:bulletEnabled val="1"/>
        </dgm:presLayoutVars>
      </dgm:prSet>
      <dgm:spPr/>
    </dgm:pt>
  </dgm:ptLst>
  <dgm:cxnLst>
    <dgm:cxn modelId="{1E960300-EB75-442F-A413-5CC80AC4A3B4}" type="presOf" srcId="{0EB7F619-F43A-2541-9E9A-B50D3CE20620}" destId="{B09B2737-1B51-479B-A46D-8563F847D605}" srcOrd="0" destOrd="0" presId="urn:microsoft.com/office/officeart/2005/8/layout/vList5"/>
    <dgm:cxn modelId="{07C49700-F712-6E4F-82B6-06E92AC959F7}" srcId="{424505A8-9EFD-8041-A845-F27D1C9E5F74}" destId="{8DE7FDA9-617D-8649-A79E-59EEDA196DEA}" srcOrd="2" destOrd="0" parTransId="{C480EFDD-0E6A-984D-8CA1-8C18F87C4179}" sibTransId="{86DFEFE7-E249-B14F-BFDB-258182FED15D}"/>
    <dgm:cxn modelId="{85F5B302-87F4-984E-B2AE-7942AE2542C5}" srcId="{424505A8-9EFD-8041-A845-F27D1C9E5F74}" destId="{B7CB7924-933F-CF43-96CD-85576CFD76AD}" srcOrd="0" destOrd="0" parTransId="{DF088610-5B54-4249-BB29-87D3EDCD273D}" sibTransId="{5622EE8C-0778-8448-8AFE-DFA35B48CA5A}"/>
    <dgm:cxn modelId="{2D6FB80E-EC0F-3242-AA5E-9A98F02BC5A1}" srcId="{0EB7F619-F43A-2541-9E9A-B50D3CE20620}" destId="{DBE05EF7-1DD4-2C4C-BF52-B7459AB71928}" srcOrd="1" destOrd="0" parTransId="{135C436E-DB3E-D949-973A-8E58326639FB}" sibTransId="{F54965B2-FD62-E948-AD26-E16ECED0B159}"/>
    <dgm:cxn modelId="{62FDA21C-1739-4D47-A778-244AE9DE30FC}" type="presOf" srcId="{B7CB7924-933F-CF43-96CD-85576CFD76AD}" destId="{C307AF97-D255-4F37-960C-CA4644130D56}" srcOrd="0" destOrd="0" presId="urn:microsoft.com/office/officeart/2005/8/layout/vList5"/>
    <dgm:cxn modelId="{EFA20A37-4155-5047-AC87-D50F9CCEBC11}" srcId="{2DF0739D-F65C-264C-84CA-56087C3F6176}" destId="{4ADB34A2-556A-544C-82F4-18A67A6799ED}" srcOrd="0" destOrd="0" parTransId="{6CC5AA9C-7493-C548-B72B-11B0F522EB88}" sibTransId="{C4FA97CD-B857-DE43-90DC-47D00BE6FE75}"/>
    <dgm:cxn modelId="{1B9E6D66-1FA9-433E-AB38-DE5D609A1D79}" type="presOf" srcId="{424505A8-9EFD-8041-A845-F27D1C9E5F74}" destId="{F6926F70-2AAB-487A-820B-B8364A336B78}" srcOrd="0" destOrd="0" presId="urn:microsoft.com/office/officeart/2005/8/layout/vList5"/>
    <dgm:cxn modelId="{3BBED346-C5F7-4FD3-BF3A-E63446F9ED26}" type="presOf" srcId="{20BA6A49-1B2A-1A4B-86B5-7CB26AE4DF0A}" destId="{C307AF97-D255-4F37-960C-CA4644130D56}" srcOrd="0" destOrd="1" presId="urn:microsoft.com/office/officeart/2005/8/layout/vList5"/>
    <dgm:cxn modelId="{2C1C8557-BE2F-AC47-8F7B-C4008924DE59}" srcId="{424505A8-9EFD-8041-A845-F27D1C9E5F74}" destId="{20BA6A49-1B2A-1A4B-86B5-7CB26AE4DF0A}" srcOrd="1" destOrd="0" parTransId="{AB55F517-89EC-DC47-8A6C-3EA34853FD1A}" sibTransId="{39EC5550-9809-AD45-86F5-7D17CAADB10E}"/>
    <dgm:cxn modelId="{B1A7178B-3446-9948-9870-845A28E3EDA4}" srcId="{94D3BEE7-5F8E-2448-A1B7-E30EFB191385}" destId="{2DF0739D-F65C-264C-84CA-56087C3F6176}" srcOrd="0" destOrd="0" parTransId="{8018AFFD-22BF-454A-97C5-E7F5F33E545F}" sibTransId="{9F5F6C43-13A1-114E-BB68-BEDF8AC8F25F}"/>
    <dgm:cxn modelId="{535ECA90-DB73-7843-AB80-08CE018BA088}" srcId="{94D3BEE7-5F8E-2448-A1B7-E30EFB191385}" destId="{0EB7F619-F43A-2541-9E9A-B50D3CE20620}" srcOrd="1" destOrd="0" parTransId="{17B132BB-56B1-C54A-9569-10C4889D4A19}" sibTransId="{8A84D8E0-3E32-CA4C-A3AB-618F8B66AE4C}"/>
    <dgm:cxn modelId="{513A3F91-40E5-5344-8B9F-DF74ACE1CCE0}" srcId="{2DF0739D-F65C-264C-84CA-56087C3F6176}" destId="{967EB4D8-FCAE-EA42-8233-3466C3D639D1}" srcOrd="1" destOrd="0" parTransId="{19C9D754-6003-D745-9EFE-590647569491}" sibTransId="{C7884D9E-D09D-B145-B6CA-49DF9BB64992}"/>
    <dgm:cxn modelId="{F9825694-CE34-49E7-9506-79F2B6F8B036}" type="presOf" srcId="{94D3BEE7-5F8E-2448-A1B7-E30EFB191385}" destId="{D3C78ED4-3874-49B9-B6F1-2B3CBE0E1F75}" srcOrd="0" destOrd="0" presId="urn:microsoft.com/office/officeart/2005/8/layout/vList5"/>
    <dgm:cxn modelId="{DDB4659D-6732-46DE-8A73-BAE72832F45D}" type="presOf" srcId="{2DF0739D-F65C-264C-84CA-56087C3F6176}" destId="{E1969648-54F7-46A3-A3B2-73C8F9346D0E}" srcOrd="0" destOrd="0" presId="urn:microsoft.com/office/officeart/2005/8/layout/vList5"/>
    <dgm:cxn modelId="{2FAF0BA1-D058-2C4A-91BF-0772F9A8CA51}" srcId="{94D3BEE7-5F8E-2448-A1B7-E30EFB191385}" destId="{424505A8-9EFD-8041-A845-F27D1C9E5F74}" srcOrd="2" destOrd="0" parTransId="{C3C00E9C-5FCC-AE4E-A02B-67E73456D3C6}" sibTransId="{E7CD29A1-3D87-0C45-8C6C-6B12902658FF}"/>
    <dgm:cxn modelId="{1D15E6A3-356F-4628-8CAB-D3DA7127C22A}" type="presOf" srcId="{DBE05EF7-1DD4-2C4C-BF52-B7459AB71928}" destId="{38167EC5-DB20-43C1-94F5-A2C3D81EE0D7}" srcOrd="0" destOrd="1" presId="urn:microsoft.com/office/officeart/2005/8/layout/vList5"/>
    <dgm:cxn modelId="{3CD1F1CC-A7F5-4048-BA8C-18563D6CF34A}" type="presOf" srcId="{967EB4D8-FCAE-EA42-8233-3466C3D639D1}" destId="{26508570-D3CA-4E88-B226-DD4AB59540CC}" srcOrd="0" destOrd="1" presId="urn:microsoft.com/office/officeart/2005/8/layout/vList5"/>
    <dgm:cxn modelId="{D85E8AE6-2FFE-2540-9D80-B5FF3C0DCE84}" srcId="{0EB7F619-F43A-2541-9E9A-B50D3CE20620}" destId="{D44A118D-1587-BC42-B9A6-1893843480DA}" srcOrd="0" destOrd="0" parTransId="{EF6DB974-B832-3546-A3A3-B0E21631B53F}" sibTransId="{110EFFE0-062F-3344-B4B7-F408036461BA}"/>
    <dgm:cxn modelId="{0D343FE9-85FD-431C-A99A-0932803B1017}" type="presOf" srcId="{D44A118D-1587-BC42-B9A6-1893843480DA}" destId="{38167EC5-DB20-43C1-94F5-A2C3D81EE0D7}" srcOrd="0" destOrd="0" presId="urn:microsoft.com/office/officeart/2005/8/layout/vList5"/>
    <dgm:cxn modelId="{EDDBACED-CA25-4033-80BC-3FBA355754D6}" type="presOf" srcId="{8DE7FDA9-617D-8649-A79E-59EEDA196DEA}" destId="{C307AF97-D255-4F37-960C-CA4644130D56}" srcOrd="0" destOrd="2" presId="urn:microsoft.com/office/officeart/2005/8/layout/vList5"/>
    <dgm:cxn modelId="{1A1C0CEF-E64D-40F0-B3CE-A6934A65F089}" type="presOf" srcId="{4ADB34A2-556A-544C-82F4-18A67A6799ED}" destId="{26508570-D3CA-4E88-B226-DD4AB59540CC}" srcOrd="0" destOrd="0" presId="urn:microsoft.com/office/officeart/2005/8/layout/vList5"/>
    <dgm:cxn modelId="{B59A1031-AEC7-4FE8-9C01-0E9B7338B530}" type="presParOf" srcId="{D3C78ED4-3874-49B9-B6F1-2B3CBE0E1F75}" destId="{A536B037-7893-4449-BA56-4809B3CBEBDB}" srcOrd="0" destOrd="0" presId="urn:microsoft.com/office/officeart/2005/8/layout/vList5"/>
    <dgm:cxn modelId="{1AA5E56C-D3A2-4246-B332-87A9F5204574}" type="presParOf" srcId="{A536B037-7893-4449-BA56-4809B3CBEBDB}" destId="{E1969648-54F7-46A3-A3B2-73C8F9346D0E}" srcOrd="0" destOrd="0" presId="urn:microsoft.com/office/officeart/2005/8/layout/vList5"/>
    <dgm:cxn modelId="{D28A95A6-D2E0-4E0B-9D6C-7588EABF2E6C}" type="presParOf" srcId="{A536B037-7893-4449-BA56-4809B3CBEBDB}" destId="{26508570-D3CA-4E88-B226-DD4AB59540CC}" srcOrd="1" destOrd="0" presId="urn:microsoft.com/office/officeart/2005/8/layout/vList5"/>
    <dgm:cxn modelId="{E1565E8F-AC0B-4175-B185-30784D72EA29}" type="presParOf" srcId="{D3C78ED4-3874-49B9-B6F1-2B3CBE0E1F75}" destId="{18582170-66B1-4E2C-96D4-3E15CB5506EE}" srcOrd="1" destOrd="0" presId="urn:microsoft.com/office/officeart/2005/8/layout/vList5"/>
    <dgm:cxn modelId="{2CFF344B-9F9E-4D57-AA9C-5B7F78E586BC}" type="presParOf" srcId="{D3C78ED4-3874-49B9-B6F1-2B3CBE0E1F75}" destId="{9D677E26-6750-462C-B8F8-CFF45B242753}" srcOrd="2" destOrd="0" presId="urn:microsoft.com/office/officeart/2005/8/layout/vList5"/>
    <dgm:cxn modelId="{81549F4A-2553-4CA5-B3A0-6D5345588B7F}" type="presParOf" srcId="{9D677E26-6750-462C-B8F8-CFF45B242753}" destId="{B09B2737-1B51-479B-A46D-8563F847D605}" srcOrd="0" destOrd="0" presId="urn:microsoft.com/office/officeart/2005/8/layout/vList5"/>
    <dgm:cxn modelId="{7F924111-482A-4433-AF9B-F03DEBA13C9D}" type="presParOf" srcId="{9D677E26-6750-462C-B8F8-CFF45B242753}" destId="{38167EC5-DB20-43C1-94F5-A2C3D81EE0D7}" srcOrd="1" destOrd="0" presId="urn:microsoft.com/office/officeart/2005/8/layout/vList5"/>
    <dgm:cxn modelId="{CD58E148-3B49-4F48-9274-BD78FC917751}" type="presParOf" srcId="{D3C78ED4-3874-49B9-B6F1-2B3CBE0E1F75}" destId="{6D5A7F36-26A5-46E1-B39C-161D212AE867}" srcOrd="3" destOrd="0" presId="urn:microsoft.com/office/officeart/2005/8/layout/vList5"/>
    <dgm:cxn modelId="{325B04C3-F324-4B20-B581-CA85CB69CCB7}" type="presParOf" srcId="{D3C78ED4-3874-49B9-B6F1-2B3CBE0E1F75}" destId="{7F5C04C4-94DD-4933-A773-84DD32EAF99F}" srcOrd="4" destOrd="0" presId="urn:microsoft.com/office/officeart/2005/8/layout/vList5"/>
    <dgm:cxn modelId="{A7061A36-F19F-404D-B8A3-55BFD63F78F7}" type="presParOf" srcId="{7F5C04C4-94DD-4933-A773-84DD32EAF99F}" destId="{F6926F70-2AAB-487A-820B-B8364A336B78}" srcOrd="0" destOrd="0" presId="urn:microsoft.com/office/officeart/2005/8/layout/vList5"/>
    <dgm:cxn modelId="{AF3528E5-9A0A-4409-9176-33E4CB4335FD}" type="presParOf" srcId="{7F5C04C4-94DD-4933-A773-84DD32EAF99F}" destId="{C307AF97-D255-4F37-960C-CA4644130D5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CCF7FA-0CFB-B645-87E4-FBBDA395C9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CCFA7D-6C8C-DA49-9B3B-9EF65EB3D152}">
      <dgm:prSet phldrT="[Text]"/>
      <dgm:spPr/>
      <dgm:t>
        <a:bodyPr/>
        <a:lstStyle/>
        <a:p>
          <a:r>
            <a:rPr lang="en-US" b="0" dirty="0">
              <a:solidFill>
                <a:schemeClr val="bg1"/>
              </a:solidFill>
            </a:rPr>
            <a:t>Access to clean, drinkable water is essential for building function</a:t>
          </a:r>
          <a:endParaRPr lang="en-US" b="0" dirty="0"/>
        </a:p>
      </dgm:t>
    </dgm:pt>
    <dgm:pt modelId="{2E112514-DF56-424F-9736-D18BBECB606B}" type="parTrans" cxnId="{C1E63A45-B8FB-6E41-AB31-26C7C4842FA7}">
      <dgm:prSet/>
      <dgm:spPr/>
      <dgm:t>
        <a:bodyPr/>
        <a:lstStyle/>
        <a:p>
          <a:endParaRPr lang="en-US" b="0"/>
        </a:p>
      </dgm:t>
    </dgm:pt>
    <dgm:pt modelId="{523AEA86-8504-7A43-929A-2221F1472F2D}" type="sibTrans" cxnId="{C1E63A45-B8FB-6E41-AB31-26C7C4842FA7}">
      <dgm:prSet/>
      <dgm:spPr/>
      <dgm:t>
        <a:bodyPr/>
        <a:lstStyle/>
        <a:p>
          <a:endParaRPr lang="en-US" b="0"/>
        </a:p>
      </dgm:t>
    </dgm:pt>
    <dgm:pt modelId="{105BD686-8C1D-5142-8371-946679201CBB}">
      <dgm:prSet phldrT="[Text]"/>
      <dgm:spPr/>
      <dgm:t>
        <a:bodyPr/>
        <a:lstStyle/>
        <a:p>
          <a:r>
            <a:rPr lang="en-US" b="0" dirty="0">
              <a:solidFill>
                <a:schemeClr val="bg1"/>
              </a:solidFill>
            </a:rPr>
            <a:t>Reduction in allergens and leave time taken</a:t>
          </a:r>
          <a:endParaRPr lang="en-US" b="0" dirty="0"/>
        </a:p>
      </dgm:t>
    </dgm:pt>
    <dgm:pt modelId="{F8F6756C-A86D-F34F-8BF2-A9AB50133BD3}" type="parTrans" cxnId="{48176058-8FD1-5B46-B394-CFAEE0EED92E}">
      <dgm:prSet/>
      <dgm:spPr/>
      <dgm:t>
        <a:bodyPr/>
        <a:lstStyle/>
        <a:p>
          <a:endParaRPr lang="en-US" b="0"/>
        </a:p>
      </dgm:t>
    </dgm:pt>
    <dgm:pt modelId="{E8C7444B-8B41-2040-A80C-3767BB38DFAB}" type="sibTrans" cxnId="{48176058-8FD1-5B46-B394-CFAEE0EED92E}">
      <dgm:prSet/>
      <dgm:spPr/>
      <dgm:t>
        <a:bodyPr/>
        <a:lstStyle/>
        <a:p>
          <a:endParaRPr lang="en-US" b="0"/>
        </a:p>
      </dgm:t>
    </dgm:pt>
    <dgm:pt modelId="{92107450-13FA-E54F-9E70-E2F54CFE80DD}">
      <dgm:prSet/>
      <dgm:spPr/>
      <dgm:t>
        <a:bodyPr/>
        <a:lstStyle/>
        <a:p>
          <a:r>
            <a:rPr lang="en-US" b="0" dirty="0">
              <a:solidFill>
                <a:schemeClr val="bg1"/>
              </a:solidFill>
            </a:rPr>
            <a:t>Reduction in respiratory ailments and leave time</a:t>
          </a:r>
        </a:p>
      </dgm:t>
    </dgm:pt>
    <dgm:pt modelId="{2BE03E1B-335A-EF45-97A3-32732D96A525}" type="parTrans" cxnId="{164F274C-4777-2943-98A2-0A1450797A76}">
      <dgm:prSet/>
      <dgm:spPr/>
      <dgm:t>
        <a:bodyPr/>
        <a:lstStyle/>
        <a:p>
          <a:endParaRPr lang="en-US" b="0"/>
        </a:p>
      </dgm:t>
    </dgm:pt>
    <dgm:pt modelId="{C7F206B8-5BB0-5C4A-B569-D7E39950C16B}" type="sibTrans" cxnId="{164F274C-4777-2943-98A2-0A1450797A76}">
      <dgm:prSet/>
      <dgm:spPr/>
      <dgm:t>
        <a:bodyPr/>
        <a:lstStyle/>
        <a:p>
          <a:endParaRPr lang="en-US" b="0"/>
        </a:p>
      </dgm:t>
    </dgm:pt>
    <dgm:pt modelId="{0420D4E5-9800-5B48-8651-FE63D3D7C390}" type="pres">
      <dgm:prSet presAssocID="{03CCF7FA-0CFB-B645-87E4-FBBDA395C938}" presName="diagram" presStyleCnt="0">
        <dgm:presLayoutVars>
          <dgm:dir/>
          <dgm:resizeHandles val="exact"/>
        </dgm:presLayoutVars>
      </dgm:prSet>
      <dgm:spPr/>
    </dgm:pt>
    <dgm:pt modelId="{EBC68D4F-2131-694C-8508-8D141CC190E0}" type="pres">
      <dgm:prSet presAssocID="{21CCFA7D-6C8C-DA49-9B3B-9EF65EB3D152}" presName="node" presStyleLbl="node1" presStyleIdx="0" presStyleCnt="3" custLinFactNeighborY="4454">
        <dgm:presLayoutVars>
          <dgm:bulletEnabled val="1"/>
        </dgm:presLayoutVars>
      </dgm:prSet>
      <dgm:spPr/>
    </dgm:pt>
    <dgm:pt modelId="{A789D009-3E05-F94B-855A-E451857E1143}" type="pres">
      <dgm:prSet presAssocID="{523AEA86-8504-7A43-929A-2221F1472F2D}" presName="sibTrans" presStyleCnt="0"/>
      <dgm:spPr/>
    </dgm:pt>
    <dgm:pt modelId="{6616ADC3-9BDF-1048-82F7-BCFE6A626CF9}" type="pres">
      <dgm:prSet presAssocID="{92107450-13FA-E54F-9E70-E2F54CFE80DD}" presName="node" presStyleLbl="node1" presStyleIdx="1" presStyleCnt="3">
        <dgm:presLayoutVars>
          <dgm:bulletEnabled val="1"/>
        </dgm:presLayoutVars>
      </dgm:prSet>
      <dgm:spPr/>
    </dgm:pt>
    <dgm:pt modelId="{2BAA12B7-9EAF-DB48-8908-6F54B981E698}" type="pres">
      <dgm:prSet presAssocID="{C7F206B8-5BB0-5C4A-B569-D7E39950C16B}" presName="sibTrans" presStyleCnt="0"/>
      <dgm:spPr/>
    </dgm:pt>
    <dgm:pt modelId="{F699C96C-5288-2B48-9598-5F28993602D7}" type="pres">
      <dgm:prSet presAssocID="{105BD686-8C1D-5142-8371-946679201CBB}" presName="node" presStyleLbl="node1" presStyleIdx="2" presStyleCnt="3">
        <dgm:presLayoutVars>
          <dgm:bulletEnabled val="1"/>
        </dgm:presLayoutVars>
      </dgm:prSet>
      <dgm:spPr/>
    </dgm:pt>
  </dgm:ptLst>
  <dgm:cxnLst>
    <dgm:cxn modelId="{C1E63A45-B8FB-6E41-AB31-26C7C4842FA7}" srcId="{03CCF7FA-0CFB-B645-87E4-FBBDA395C938}" destId="{21CCFA7D-6C8C-DA49-9B3B-9EF65EB3D152}" srcOrd="0" destOrd="0" parTransId="{2E112514-DF56-424F-9736-D18BBECB606B}" sibTransId="{523AEA86-8504-7A43-929A-2221F1472F2D}"/>
    <dgm:cxn modelId="{46925D4A-9F92-AA47-8668-FE848CD632D9}" type="presOf" srcId="{92107450-13FA-E54F-9E70-E2F54CFE80DD}" destId="{6616ADC3-9BDF-1048-82F7-BCFE6A626CF9}" srcOrd="0" destOrd="0" presId="urn:microsoft.com/office/officeart/2005/8/layout/default"/>
    <dgm:cxn modelId="{164F274C-4777-2943-98A2-0A1450797A76}" srcId="{03CCF7FA-0CFB-B645-87E4-FBBDA395C938}" destId="{92107450-13FA-E54F-9E70-E2F54CFE80DD}" srcOrd="1" destOrd="0" parTransId="{2BE03E1B-335A-EF45-97A3-32732D96A525}" sibTransId="{C7F206B8-5BB0-5C4A-B569-D7E39950C16B}"/>
    <dgm:cxn modelId="{48176058-8FD1-5B46-B394-CFAEE0EED92E}" srcId="{03CCF7FA-0CFB-B645-87E4-FBBDA395C938}" destId="{105BD686-8C1D-5142-8371-946679201CBB}" srcOrd="2" destOrd="0" parTransId="{F8F6756C-A86D-F34F-8BF2-A9AB50133BD3}" sibTransId="{E8C7444B-8B41-2040-A80C-3767BB38DFAB}"/>
    <dgm:cxn modelId="{6AB4AA87-5B5F-7C48-A267-185C2D0E368F}" type="presOf" srcId="{105BD686-8C1D-5142-8371-946679201CBB}" destId="{F699C96C-5288-2B48-9598-5F28993602D7}" srcOrd="0" destOrd="0" presId="urn:microsoft.com/office/officeart/2005/8/layout/default"/>
    <dgm:cxn modelId="{189F3FCA-DF15-224C-A329-069F22EF5670}" type="presOf" srcId="{21CCFA7D-6C8C-DA49-9B3B-9EF65EB3D152}" destId="{EBC68D4F-2131-694C-8508-8D141CC190E0}" srcOrd="0" destOrd="0" presId="urn:microsoft.com/office/officeart/2005/8/layout/default"/>
    <dgm:cxn modelId="{9E3740D0-D4E8-2046-A375-1A3027FD59A6}" type="presOf" srcId="{03CCF7FA-0CFB-B645-87E4-FBBDA395C938}" destId="{0420D4E5-9800-5B48-8651-FE63D3D7C390}" srcOrd="0" destOrd="0" presId="urn:microsoft.com/office/officeart/2005/8/layout/default"/>
    <dgm:cxn modelId="{68F8449C-D9D0-C641-AF92-8575BE7FB0EC}" type="presParOf" srcId="{0420D4E5-9800-5B48-8651-FE63D3D7C390}" destId="{EBC68D4F-2131-694C-8508-8D141CC190E0}" srcOrd="0" destOrd="0" presId="urn:microsoft.com/office/officeart/2005/8/layout/default"/>
    <dgm:cxn modelId="{7EE4136C-0778-004A-AB4B-66ED6E6DEF5E}" type="presParOf" srcId="{0420D4E5-9800-5B48-8651-FE63D3D7C390}" destId="{A789D009-3E05-F94B-855A-E451857E1143}" srcOrd="1" destOrd="0" presId="urn:microsoft.com/office/officeart/2005/8/layout/default"/>
    <dgm:cxn modelId="{A5D0C57D-67C8-9B4A-B826-3A24845C95A5}" type="presParOf" srcId="{0420D4E5-9800-5B48-8651-FE63D3D7C390}" destId="{6616ADC3-9BDF-1048-82F7-BCFE6A626CF9}" srcOrd="2" destOrd="0" presId="urn:microsoft.com/office/officeart/2005/8/layout/default"/>
    <dgm:cxn modelId="{A9278ED4-4150-5F48-B54F-B5EA683FEEF2}" type="presParOf" srcId="{0420D4E5-9800-5B48-8651-FE63D3D7C390}" destId="{2BAA12B7-9EAF-DB48-8908-6F54B981E698}" srcOrd="3" destOrd="0" presId="urn:microsoft.com/office/officeart/2005/8/layout/default"/>
    <dgm:cxn modelId="{92FAAD25-70C1-3F4F-9D5E-5C3611920864}" type="presParOf" srcId="{0420D4E5-9800-5B48-8651-FE63D3D7C390}" destId="{F699C96C-5288-2B48-9598-5F28993602D7}"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D3BEE7-5F8E-2448-A1B7-E30EFB19138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2DF0739D-F65C-264C-84CA-56087C3F6176}">
      <dgm:prSet phldrT="[Text]"/>
      <dgm:spPr/>
      <dgm:t>
        <a:bodyPr/>
        <a:lstStyle/>
        <a:p>
          <a:r>
            <a:rPr lang="en-US" b="0" dirty="0">
              <a:solidFill>
                <a:schemeClr val="bg1"/>
              </a:solidFill>
            </a:rPr>
            <a:t>Acoustics &amp; Noise</a:t>
          </a:r>
          <a:endParaRPr lang="en-US" b="0" dirty="0"/>
        </a:p>
      </dgm:t>
    </dgm:pt>
    <dgm:pt modelId="{8018AFFD-22BF-454A-97C5-E7F5F33E545F}" type="parTrans" cxnId="{B1A7178B-3446-9948-9870-845A28E3EDA4}">
      <dgm:prSet/>
      <dgm:spPr/>
      <dgm:t>
        <a:bodyPr/>
        <a:lstStyle/>
        <a:p>
          <a:endParaRPr lang="en-US"/>
        </a:p>
      </dgm:t>
    </dgm:pt>
    <dgm:pt modelId="{9F5F6C43-13A1-114E-BB68-BEDF8AC8F25F}" type="sibTrans" cxnId="{B1A7178B-3446-9948-9870-845A28E3EDA4}">
      <dgm:prSet/>
      <dgm:spPr/>
      <dgm:t>
        <a:bodyPr/>
        <a:lstStyle/>
        <a:p>
          <a:endParaRPr lang="en-US"/>
        </a:p>
      </dgm:t>
    </dgm:pt>
    <dgm:pt modelId="{4ADB34A2-556A-544C-82F4-18A67A6799ED}">
      <dgm:prSet phldrT="[Text]"/>
      <dgm:spPr/>
      <dgm:t>
        <a:bodyPr/>
        <a:lstStyle/>
        <a:p>
          <a:pPr>
            <a:buFont typeface="Wingdings" panose="05000000000000000000" pitchFamily="2" charset="2"/>
            <a:buChar char="§"/>
          </a:pPr>
          <a:r>
            <a:rPr lang="en-US" dirty="0"/>
            <a:t>Does the building maintain appropriate sound levels? (maximum sound levels)</a:t>
          </a:r>
        </a:p>
      </dgm:t>
    </dgm:pt>
    <dgm:pt modelId="{6CC5AA9C-7493-C548-B72B-11B0F522EB88}" type="parTrans" cxnId="{EFA20A37-4155-5047-AC87-D50F9CCEBC11}">
      <dgm:prSet/>
      <dgm:spPr/>
      <dgm:t>
        <a:bodyPr/>
        <a:lstStyle/>
        <a:p>
          <a:endParaRPr lang="en-US"/>
        </a:p>
      </dgm:t>
    </dgm:pt>
    <dgm:pt modelId="{C4FA97CD-B857-DE43-90DC-47D00BE6FE75}" type="sibTrans" cxnId="{EFA20A37-4155-5047-AC87-D50F9CCEBC11}">
      <dgm:prSet/>
      <dgm:spPr/>
      <dgm:t>
        <a:bodyPr/>
        <a:lstStyle/>
        <a:p>
          <a:endParaRPr lang="en-US"/>
        </a:p>
      </dgm:t>
    </dgm:pt>
    <dgm:pt modelId="{967EB4D8-FCAE-EA42-8233-3466C3D639D1}">
      <dgm:prSet phldrT="[Text]"/>
      <dgm:spPr/>
      <dgm:t>
        <a:bodyPr/>
        <a:lstStyle/>
        <a:p>
          <a:pPr>
            <a:buFont typeface="Wingdings" panose="05000000000000000000" pitchFamily="2" charset="2"/>
            <a:buChar char="§"/>
          </a:pPr>
          <a:r>
            <a:rPr lang="en-US" dirty="0"/>
            <a:t>Are there distracting noises present? (e.g., rattling walls/ceilings due to equipment vibration, noisy water coolers) </a:t>
          </a:r>
        </a:p>
      </dgm:t>
    </dgm:pt>
    <dgm:pt modelId="{19C9D754-6003-D745-9EFE-590647569491}" type="parTrans" cxnId="{513A3F91-40E5-5344-8B9F-DF74ACE1CCE0}">
      <dgm:prSet/>
      <dgm:spPr/>
      <dgm:t>
        <a:bodyPr/>
        <a:lstStyle/>
        <a:p>
          <a:endParaRPr lang="en-US"/>
        </a:p>
      </dgm:t>
    </dgm:pt>
    <dgm:pt modelId="{C7884D9E-D09D-B145-B6CA-49DF9BB64992}" type="sibTrans" cxnId="{513A3F91-40E5-5344-8B9F-DF74ACE1CCE0}">
      <dgm:prSet/>
      <dgm:spPr/>
      <dgm:t>
        <a:bodyPr/>
        <a:lstStyle/>
        <a:p>
          <a:endParaRPr lang="en-US"/>
        </a:p>
      </dgm:t>
    </dgm:pt>
    <dgm:pt modelId="{0EB7F619-F43A-2541-9E9A-B50D3CE20620}">
      <dgm:prSet phldrT="[Text]"/>
      <dgm:spPr/>
      <dgm:t>
        <a:bodyPr/>
        <a:lstStyle/>
        <a:p>
          <a:r>
            <a:rPr lang="en-US" dirty="0"/>
            <a:t>Lighting &amp; Views</a:t>
          </a:r>
          <a:endParaRPr lang="en-US" b="0" dirty="0"/>
        </a:p>
      </dgm:t>
    </dgm:pt>
    <dgm:pt modelId="{17B132BB-56B1-C54A-9569-10C4889D4A19}" type="parTrans" cxnId="{535ECA90-DB73-7843-AB80-08CE018BA088}">
      <dgm:prSet/>
      <dgm:spPr/>
      <dgm:t>
        <a:bodyPr/>
        <a:lstStyle/>
        <a:p>
          <a:endParaRPr lang="en-US"/>
        </a:p>
      </dgm:t>
    </dgm:pt>
    <dgm:pt modelId="{8A84D8E0-3E32-CA4C-A3AB-618F8B66AE4C}" type="sibTrans" cxnId="{535ECA90-DB73-7843-AB80-08CE018BA088}">
      <dgm:prSet/>
      <dgm:spPr/>
      <dgm:t>
        <a:bodyPr/>
        <a:lstStyle/>
        <a:p>
          <a:endParaRPr lang="en-US"/>
        </a:p>
      </dgm:t>
    </dgm:pt>
    <dgm:pt modelId="{D44A118D-1587-BC42-B9A6-1893843480DA}">
      <dgm:prSet phldrT="[Text]"/>
      <dgm:spPr/>
      <dgm:t>
        <a:bodyPr/>
        <a:lstStyle/>
        <a:p>
          <a:pPr>
            <a:buFont typeface="Wingdings" panose="05000000000000000000" pitchFamily="2" charset="2"/>
            <a:buChar char="§"/>
          </a:pPr>
          <a:r>
            <a:rPr lang="en-US" dirty="0"/>
            <a:t>Are spaces lit appropriately? Are light levels adjustable?</a:t>
          </a:r>
        </a:p>
      </dgm:t>
    </dgm:pt>
    <dgm:pt modelId="{EF6DB974-B832-3546-A3A3-B0E21631B53F}" type="parTrans" cxnId="{D85E8AE6-2FFE-2540-9D80-B5FF3C0DCE84}">
      <dgm:prSet/>
      <dgm:spPr/>
      <dgm:t>
        <a:bodyPr/>
        <a:lstStyle/>
        <a:p>
          <a:endParaRPr lang="en-US"/>
        </a:p>
      </dgm:t>
    </dgm:pt>
    <dgm:pt modelId="{110EFFE0-062F-3344-B4B7-F408036461BA}" type="sibTrans" cxnId="{D85E8AE6-2FFE-2540-9D80-B5FF3C0DCE84}">
      <dgm:prSet/>
      <dgm:spPr/>
      <dgm:t>
        <a:bodyPr/>
        <a:lstStyle/>
        <a:p>
          <a:endParaRPr lang="en-US"/>
        </a:p>
      </dgm:t>
    </dgm:pt>
    <dgm:pt modelId="{DBE05EF7-1DD4-2C4C-BF52-B7459AB71928}">
      <dgm:prSet phldrT="[Text]"/>
      <dgm:spPr/>
      <dgm:t>
        <a:bodyPr/>
        <a:lstStyle/>
        <a:p>
          <a:pPr>
            <a:buFont typeface="Wingdings" panose="05000000000000000000" pitchFamily="2" charset="2"/>
            <a:buChar char="§"/>
          </a:pPr>
          <a:r>
            <a:rPr lang="en-US" dirty="0"/>
            <a:t>Do workspaces have windows? Is daylight harvesting used?</a:t>
          </a:r>
        </a:p>
      </dgm:t>
    </dgm:pt>
    <dgm:pt modelId="{135C436E-DB3E-D949-973A-8E58326639FB}" type="parTrans" cxnId="{2D6FB80E-EC0F-3242-AA5E-9A98F02BC5A1}">
      <dgm:prSet/>
      <dgm:spPr/>
      <dgm:t>
        <a:bodyPr/>
        <a:lstStyle/>
        <a:p>
          <a:endParaRPr lang="en-US"/>
        </a:p>
      </dgm:t>
    </dgm:pt>
    <dgm:pt modelId="{F54965B2-FD62-E948-AD26-E16ECED0B159}" type="sibTrans" cxnId="{2D6FB80E-EC0F-3242-AA5E-9A98F02BC5A1}">
      <dgm:prSet/>
      <dgm:spPr/>
      <dgm:t>
        <a:bodyPr/>
        <a:lstStyle/>
        <a:p>
          <a:endParaRPr lang="en-US"/>
        </a:p>
      </dgm:t>
    </dgm:pt>
    <dgm:pt modelId="{BDC273EB-1DF2-DE47-ADF5-0FC86F31EE42}" type="pres">
      <dgm:prSet presAssocID="{94D3BEE7-5F8E-2448-A1B7-E30EFB191385}" presName="Name0" presStyleCnt="0">
        <dgm:presLayoutVars>
          <dgm:dir/>
          <dgm:animLvl val="lvl"/>
          <dgm:resizeHandles val="exact"/>
        </dgm:presLayoutVars>
      </dgm:prSet>
      <dgm:spPr/>
    </dgm:pt>
    <dgm:pt modelId="{5C91F24D-CEBE-944D-AAFD-CE7D92B7AA1B}" type="pres">
      <dgm:prSet presAssocID="{2DF0739D-F65C-264C-84CA-56087C3F6176}" presName="linNode" presStyleCnt="0"/>
      <dgm:spPr/>
    </dgm:pt>
    <dgm:pt modelId="{C0D65F02-F42C-AD48-B66C-DE0DBDF9AEBE}" type="pres">
      <dgm:prSet presAssocID="{2DF0739D-F65C-264C-84CA-56087C3F6176}" presName="parentText" presStyleLbl="node1" presStyleIdx="0" presStyleCnt="2">
        <dgm:presLayoutVars>
          <dgm:chMax val="1"/>
          <dgm:bulletEnabled val="1"/>
        </dgm:presLayoutVars>
      </dgm:prSet>
      <dgm:spPr/>
    </dgm:pt>
    <dgm:pt modelId="{86F75EFA-4487-994F-97B6-422BAA488DDE}" type="pres">
      <dgm:prSet presAssocID="{2DF0739D-F65C-264C-84CA-56087C3F6176}" presName="descendantText" presStyleLbl="alignAccFollowNode1" presStyleIdx="0" presStyleCnt="2">
        <dgm:presLayoutVars>
          <dgm:bulletEnabled val="1"/>
        </dgm:presLayoutVars>
      </dgm:prSet>
      <dgm:spPr/>
    </dgm:pt>
    <dgm:pt modelId="{4FE36BEE-FA76-4A46-80BB-22210CC0AB3D}" type="pres">
      <dgm:prSet presAssocID="{9F5F6C43-13A1-114E-BB68-BEDF8AC8F25F}" presName="sp" presStyleCnt="0"/>
      <dgm:spPr/>
    </dgm:pt>
    <dgm:pt modelId="{BC64F4E5-834A-0C4A-9E74-AC1C78DEE13B}" type="pres">
      <dgm:prSet presAssocID="{0EB7F619-F43A-2541-9E9A-B50D3CE20620}" presName="linNode" presStyleCnt="0"/>
      <dgm:spPr/>
    </dgm:pt>
    <dgm:pt modelId="{06BAE1D0-5D91-914D-9FE7-EB51EFD96776}" type="pres">
      <dgm:prSet presAssocID="{0EB7F619-F43A-2541-9E9A-B50D3CE20620}" presName="parentText" presStyleLbl="node1" presStyleIdx="1" presStyleCnt="2">
        <dgm:presLayoutVars>
          <dgm:chMax val="1"/>
          <dgm:bulletEnabled val="1"/>
        </dgm:presLayoutVars>
      </dgm:prSet>
      <dgm:spPr/>
    </dgm:pt>
    <dgm:pt modelId="{D36FD123-8E77-B84A-B508-0D383BC172F7}" type="pres">
      <dgm:prSet presAssocID="{0EB7F619-F43A-2541-9E9A-B50D3CE20620}" presName="descendantText" presStyleLbl="alignAccFollowNode1" presStyleIdx="1" presStyleCnt="2">
        <dgm:presLayoutVars>
          <dgm:bulletEnabled val="1"/>
        </dgm:presLayoutVars>
      </dgm:prSet>
      <dgm:spPr/>
    </dgm:pt>
  </dgm:ptLst>
  <dgm:cxnLst>
    <dgm:cxn modelId="{E7D1FD06-68E0-C84F-AAF3-23471E0449A0}" type="presOf" srcId="{2DF0739D-F65C-264C-84CA-56087C3F6176}" destId="{C0D65F02-F42C-AD48-B66C-DE0DBDF9AEBE}" srcOrd="0" destOrd="0" presId="urn:microsoft.com/office/officeart/2005/8/layout/vList5"/>
    <dgm:cxn modelId="{2D6FB80E-EC0F-3242-AA5E-9A98F02BC5A1}" srcId="{0EB7F619-F43A-2541-9E9A-B50D3CE20620}" destId="{DBE05EF7-1DD4-2C4C-BF52-B7459AB71928}" srcOrd="1" destOrd="0" parTransId="{135C436E-DB3E-D949-973A-8E58326639FB}" sibTransId="{F54965B2-FD62-E948-AD26-E16ECED0B159}"/>
    <dgm:cxn modelId="{E1FC6D1E-6364-7E4B-9175-F91041D684C0}" type="presOf" srcId="{4ADB34A2-556A-544C-82F4-18A67A6799ED}" destId="{86F75EFA-4487-994F-97B6-422BAA488DDE}" srcOrd="0" destOrd="0" presId="urn:microsoft.com/office/officeart/2005/8/layout/vList5"/>
    <dgm:cxn modelId="{EFA20A37-4155-5047-AC87-D50F9CCEBC11}" srcId="{2DF0739D-F65C-264C-84CA-56087C3F6176}" destId="{4ADB34A2-556A-544C-82F4-18A67A6799ED}" srcOrd="0" destOrd="0" parTransId="{6CC5AA9C-7493-C548-B72B-11B0F522EB88}" sibTransId="{C4FA97CD-B857-DE43-90DC-47D00BE6FE75}"/>
    <dgm:cxn modelId="{168D4571-8B7F-8F4C-A265-AB2D95D58E80}" type="presOf" srcId="{94D3BEE7-5F8E-2448-A1B7-E30EFB191385}" destId="{BDC273EB-1DF2-DE47-ADF5-0FC86F31EE42}" srcOrd="0" destOrd="0" presId="urn:microsoft.com/office/officeart/2005/8/layout/vList5"/>
    <dgm:cxn modelId="{D6E4E252-8CD2-8043-8EA4-755CDFAA20C8}" type="presOf" srcId="{DBE05EF7-1DD4-2C4C-BF52-B7459AB71928}" destId="{D36FD123-8E77-B84A-B508-0D383BC172F7}" srcOrd="0" destOrd="1" presId="urn:microsoft.com/office/officeart/2005/8/layout/vList5"/>
    <dgm:cxn modelId="{D24DF986-3C21-6541-B435-77D9EA4B2942}" type="presOf" srcId="{967EB4D8-FCAE-EA42-8233-3466C3D639D1}" destId="{86F75EFA-4487-994F-97B6-422BAA488DDE}" srcOrd="0" destOrd="1" presId="urn:microsoft.com/office/officeart/2005/8/layout/vList5"/>
    <dgm:cxn modelId="{B1A7178B-3446-9948-9870-845A28E3EDA4}" srcId="{94D3BEE7-5F8E-2448-A1B7-E30EFB191385}" destId="{2DF0739D-F65C-264C-84CA-56087C3F6176}" srcOrd="0" destOrd="0" parTransId="{8018AFFD-22BF-454A-97C5-E7F5F33E545F}" sibTransId="{9F5F6C43-13A1-114E-BB68-BEDF8AC8F25F}"/>
    <dgm:cxn modelId="{535ECA90-DB73-7843-AB80-08CE018BA088}" srcId="{94D3BEE7-5F8E-2448-A1B7-E30EFB191385}" destId="{0EB7F619-F43A-2541-9E9A-B50D3CE20620}" srcOrd="1" destOrd="0" parTransId="{17B132BB-56B1-C54A-9569-10C4889D4A19}" sibTransId="{8A84D8E0-3E32-CA4C-A3AB-618F8B66AE4C}"/>
    <dgm:cxn modelId="{513A3F91-40E5-5344-8B9F-DF74ACE1CCE0}" srcId="{2DF0739D-F65C-264C-84CA-56087C3F6176}" destId="{967EB4D8-FCAE-EA42-8233-3466C3D639D1}" srcOrd="1" destOrd="0" parTransId="{19C9D754-6003-D745-9EFE-590647569491}" sibTransId="{C7884D9E-D09D-B145-B6CA-49DF9BB64992}"/>
    <dgm:cxn modelId="{2F78DA98-B1E0-4A4B-AFD1-9678395434C2}" type="presOf" srcId="{0EB7F619-F43A-2541-9E9A-B50D3CE20620}" destId="{06BAE1D0-5D91-914D-9FE7-EB51EFD96776}" srcOrd="0" destOrd="0" presId="urn:microsoft.com/office/officeart/2005/8/layout/vList5"/>
    <dgm:cxn modelId="{351270D8-E6E7-E348-978A-2F74A83B13B3}" type="presOf" srcId="{D44A118D-1587-BC42-B9A6-1893843480DA}" destId="{D36FD123-8E77-B84A-B508-0D383BC172F7}" srcOrd="0" destOrd="0" presId="urn:microsoft.com/office/officeart/2005/8/layout/vList5"/>
    <dgm:cxn modelId="{D85E8AE6-2FFE-2540-9D80-B5FF3C0DCE84}" srcId="{0EB7F619-F43A-2541-9E9A-B50D3CE20620}" destId="{D44A118D-1587-BC42-B9A6-1893843480DA}" srcOrd="0" destOrd="0" parTransId="{EF6DB974-B832-3546-A3A3-B0E21631B53F}" sibTransId="{110EFFE0-062F-3344-B4B7-F408036461BA}"/>
    <dgm:cxn modelId="{A6811CE0-2F5E-8E43-BEEF-94C57AEC7A47}" type="presParOf" srcId="{BDC273EB-1DF2-DE47-ADF5-0FC86F31EE42}" destId="{5C91F24D-CEBE-944D-AAFD-CE7D92B7AA1B}" srcOrd="0" destOrd="0" presId="urn:microsoft.com/office/officeart/2005/8/layout/vList5"/>
    <dgm:cxn modelId="{8E4C81DB-45F7-1149-9F31-47B5CD69F083}" type="presParOf" srcId="{5C91F24D-CEBE-944D-AAFD-CE7D92B7AA1B}" destId="{C0D65F02-F42C-AD48-B66C-DE0DBDF9AEBE}" srcOrd="0" destOrd="0" presId="urn:microsoft.com/office/officeart/2005/8/layout/vList5"/>
    <dgm:cxn modelId="{C988106A-7EF2-5845-95CD-E79F8E1BEA54}" type="presParOf" srcId="{5C91F24D-CEBE-944D-AAFD-CE7D92B7AA1B}" destId="{86F75EFA-4487-994F-97B6-422BAA488DDE}" srcOrd="1" destOrd="0" presId="urn:microsoft.com/office/officeart/2005/8/layout/vList5"/>
    <dgm:cxn modelId="{24E6C5BE-0C6D-B34A-B6A4-83C069BA710C}" type="presParOf" srcId="{BDC273EB-1DF2-DE47-ADF5-0FC86F31EE42}" destId="{4FE36BEE-FA76-4A46-80BB-22210CC0AB3D}" srcOrd="1" destOrd="0" presId="urn:microsoft.com/office/officeart/2005/8/layout/vList5"/>
    <dgm:cxn modelId="{7616BC69-5747-604A-BAFA-5E6C0D2F7BD2}" type="presParOf" srcId="{BDC273EB-1DF2-DE47-ADF5-0FC86F31EE42}" destId="{BC64F4E5-834A-0C4A-9E74-AC1C78DEE13B}" srcOrd="2" destOrd="0" presId="urn:microsoft.com/office/officeart/2005/8/layout/vList5"/>
    <dgm:cxn modelId="{6636F2BD-E3B8-3044-9FD5-4499906D2788}" type="presParOf" srcId="{BC64F4E5-834A-0C4A-9E74-AC1C78DEE13B}" destId="{06BAE1D0-5D91-914D-9FE7-EB51EFD96776}" srcOrd="0" destOrd="0" presId="urn:microsoft.com/office/officeart/2005/8/layout/vList5"/>
    <dgm:cxn modelId="{4062B8CB-2CC4-224F-8B96-04015CEF25C4}" type="presParOf" srcId="{BC64F4E5-834A-0C4A-9E74-AC1C78DEE13B}" destId="{D36FD123-8E77-B84A-B508-0D383BC172F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CCF7FA-0CFB-B645-87E4-FBBDA395C9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CCFA7D-6C8C-DA49-9B3B-9EF65EB3D152}">
      <dgm:prSet phldrT="[Text]"/>
      <dgm:spPr/>
      <dgm:t>
        <a:bodyPr/>
        <a:lstStyle/>
        <a:p>
          <a:r>
            <a:rPr lang="en-US" b="1" dirty="0">
              <a:solidFill>
                <a:schemeClr val="bg1"/>
              </a:solidFill>
            </a:rPr>
            <a:t>Up to 33% improved performance through reduction of distracting noises</a:t>
          </a:r>
          <a:endParaRPr lang="en-US" b="0" dirty="0"/>
        </a:p>
      </dgm:t>
    </dgm:pt>
    <dgm:pt modelId="{2E112514-DF56-424F-9736-D18BBECB606B}" type="parTrans" cxnId="{C1E63A45-B8FB-6E41-AB31-26C7C4842FA7}">
      <dgm:prSet/>
      <dgm:spPr/>
      <dgm:t>
        <a:bodyPr/>
        <a:lstStyle/>
        <a:p>
          <a:endParaRPr lang="en-US" b="0"/>
        </a:p>
      </dgm:t>
    </dgm:pt>
    <dgm:pt modelId="{523AEA86-8504-7A43-929A-2221F1472F2D}" type="sibTrans" cxnId="{C1E63A45-B8FB-6E41-AB31-26C7C4842FA7}">
      <dgm:prSet/>
      <dgm:spPr/>
      <dgm:t>
        <a:bodyPr/>
        <a:lstStyle/>
        <a:p>
          <a:endParaRPr lang="en-US" b="0"/>
        </a:p>
      </dgm:t>
    </dgm:pt>
    <dgm:pt modelId="{92107450-13FA-E54F-9E70-E2F54CFE80DD}">
      <dgm:prSet/>
      <dgm:spPr/>
      <dgm:t>
        <a:bodyPr/>
        <a:lstStyle/>
        <a:p>
          <a:r>
            <a:rPr lang="en-US" b="1" dirty="0">
              <a:solidFill>
                <a:schemeClr val="bg1"/>
              </a:solidFill>
            </a:rPr>
            <a:t>Feeling of ‘gloom’ reduced in as many as 45% of individuals when proper lighting is introduced</a:t>
          </a:r>
          <a:endParaRPr lang="en-US" b="0" dirty="0">
            <a:solidFill>
              <a:schemeClr val="bg1"/>
            </a:solidFill>
          </a:endParaRPr>
        </a:p>
      </dgm:t>
    </dgm:pt>
    <dgm:pt modelId="{2BE03E1B-335A-EF45-97A3-32732D96A525}" type="parTrans" cxnId="{164F274C-4777-2943-98A2-0A1450797A76}">
      <dgm:prSet/>
      <dgm:spPr/>
      <dgm:t>
        <a:bodyPr/>
        <a:lstStyle/>
        <a:p>
          <a:endParaRPr lang="en-US" b="0"/>
        </a:p>
      </dgm:t>
    </dgm:pt>
    <dgm:pt modelId="{C7F206B8-5BB0-5C4A-B569-D7E39950C16B}" type="sibTrans" cxnId="{164F274C-4777-2943-98A2-0A1450797A76}">
      <dgm:prSet/>
      <dgm:spPr/>
      <dgm:t>
        <a:bodyPr/>
        <a:lstStyle/>
        <a:p>
          <a:endParaRPr lang="en-US" b="0"/>
        </a:p>
      </dgm:t>
    </dgm:pt>
    <dgm:pt modelId="{0420D4E5-9800-5B48-8651-FE63D3D7C390}" type="pres">
      <dgm:prSet presAssocID="{03CCF7FA-0CFB-B645-87E4-FBBDA395C938}" presName="diagram" presStyleCnt="0">
        <dgm:presLayoutVars>
          <dgm:dir/>
          <dgm:resizeHandles val="exact"/>
        </dgm:presLayoutVars>
      </dgm:prSet>
      <dgm:spPr/>
    </dgm:pt>
    <dgm:pt modelId="{EBC68D4F-2131-694C-8508-8D141CC190E0}" type="pres">
      <dgm:prSet presAssocID="{21CCFA7D-6C8C-DA49-9B3B-9EF65EB3D152}" presName="node" presStyleLbl="node1" presStyleIdx="0" presStyleCnt="2" custLinFactNeighborY="-30221">
        <dgm:presLayoutVars>
          <dgm:bulletEnabled val="1"/>
        </dgm:presLayoutVars>
      </dgm:prSet>
      <dgm:spPr/>
    </dgm:pt>
    <dgm:pt modelId="{A789D009-3E05-F94B-855A-E451857E1143}" type="pres">
      <dgm:prSet presAssocID="{523AEA86-8504-7A43-929A-2221F1472F2D}" presName="sibTrans" presStyleCnt="0"/>
      <dgm:spPr/>
    </dgm:pt>
    <dgm:pt modelId="{6616ADC3-9BDF-1048-82F7-BCFE6A626CF9}" type="pres">
      <dgm:prSet presAssocID="{92107450-13FA-E54F-9E70-E2F54CFE80DD}" presName="node" presStyleLbl="node1" presStyleIdx="1" presStyleCnt="2" custLinFactNeighborY="18979">
        <dgm:presLayoutVars>
          <dgm:bulletEnabled val="1"/>
        </dgm:presLayoutVars>
      </dgm:prSet>
      <dgm:spPr/>
    </dgm:pt>
  </dgm:ptLst>
  <dgm:cxnLst>
    <dgm:cxn modelId="{C1E63A45-B8FB-6E41-AB31-26C7C4842FA7}" srcId="{03CCF7FA-0CFB-B645-87E4-FBBDA395C938}" destId="{21CCFA7D-6C8C-DA49-9B3B-9EF65EB3D152}" srcOrd="0" destOrd="0" parTransId="{2E112514-DF56-424F-9736-D18BBECB606B}" sibTransId="{523AEA86-8504-7A43-929A-2221F1472F2D}"/>
    <dgm:cxn modelId="{46925D4A-9F92-AA47-8668-FE848CD632D9}" type="presOf" srcId="{92107450-13FA-E54F-9E70-E2F54CFE80DD}" destId="{6616ADC3-9BDF-1048-82F7-BCFE6A626CF9}" srcOrd="0" destOrd="0" presId="urn:microsoft.com/office/officeart/2005/8/layout/default"/>
    <dgm:cxn modelId="{164F274C-4777-2943-98A2-0A1450797A76}" srcId="{03CCF7FA-0CFB-B645-87E4-FBBDA395C938}" destId="{92107450-13FA-E54F-9E70-E2F54CFE80DD}" srcOrd="1" destOrd="0" parTransId="{2BE03E1B-335A-EF45-97A3-32732D96A525}" sibTransId="{C7F206B8-5BB0-5C4A-B569-D7E39950C16B}"/>
    <dgm:cxn modelId="{189F3FCA-DF15-224C-A329-069F22EF5670}" type="presOf" srcId="{21CCFA7D-6C8C-DA49-9B3B-9EF65EB3D152}" destId="{EBC68D4F-2131-694C-8508-8D141CC190E0}" srcOrd="0" destOrd="0" presId="urn:microsoft.com/office/officeart/2005/8/layout/default"/>
    <dgm:cxn modelId="{9E3740D0-D4E8-2046-A375-1A3027FD59A6}" type="presOf" srcId="{03CCF7FA-0CFB-B645-87E4-FBBDA395C938}" destId="{0420D4E5-9800-5B48-8651-FE63D3D7C390}" srcOrd="0" destOrd="0" presId="urn:microsoft.com/office/officeart/2005/8/layout/default"/>
    <dgm:cxn modelId="{68F8449C-D9D0-C641-AF92-8575BE7FB0EC}" type="presParOf" srcId="{0420D4E5-9800-5B48-8651-FE63D3D7C390}" destId="{EBC68D4F-2131-694C-8508-8D141CC190E0}" srcOrd="0" destOrd="0" presId="urn:microsoft.com/office/officeart/2005/8/layout/default"/>
    <dgm:cxn modelId="{7EE4136C-0778-004A-AB4B-66ED6E6DEF5E}" type="presParOf" srcId="{0420D4E5-9800-5B48-8651-FE63D3D7C390}" destId="{A789D009-3E05-F94B-855A-E451857E1143}" srcOrd="1" destOrd="0" presId="urn:microsoft.com/office/officeart/2005/8/layout/default"/>
    <dgm:cxn modelId="{A5D0C57D-67C8-9B4A-B826-3A24845C95A5}" type="presParOf" srcId="{0420D4E5-9800-5B48-8651-FE63D3D7C390}" destId="{6616ADC3-9BDF-1048-82F7-BCFE6A626CF9}"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D3BEE7-5F8E-2448-A1B7-E30EFB19138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2DF0739D-F65C-264C-84CA-56087C3F6176}">
      <dgm:prSet phldrT="[Text]"/>
      <dgm:spPr/>
      <dgm:t>
        <a:bodyPr/>
        <a:lstStyle/>
        <a:p>
          <a:r>
            <a:rPr lang="en-US" b="0" dirty="0">
              <a:solidFill>
                <a:schemeClr val="bg1"/>
              </a:solidFill>
            </a:rPr>
            <a:t>Safety &amp; Security</a:t>
          </a:r>
          <a:endParaRPr lang="en-US" b="0" dirty="0"/>
        </a:p>
      </dgm:t>
    </dgm:pt>
    <dgm:pt modelId="{8018AFFD-22BF-454A-97C5-E7F5F33E545F}" type="parTrans" cxnId="{B1A7178B-3446-9948-9870-845A28E3EDA4}">
      <dgm:prSet/>
      <dgm:spPr/>
      <dgm:t>
        <a:bodyPr/>
        <a:lstStyle/>
        <a:p>
          <a:endParaRPr lang="en-US"/>
        </a:p>
      </dgm:t>
    </dgm:pt>
    <dgm:pt modelId="{9F5F6C43-13A1-114E-BB68-BEDF8AC8F25F}" type="sibTrans" cxnId="{B1A7178B-3446-9948-9870-845A28E3EDA4}">
      <dgm:prSet/>
      <dgm:spPr/>
      <dgm:t>
        <a:bodyPr/>
        <a:lstStyle/>
        <a:p>
          <a:endParaRPr lang="en-US"/>
        </a:p>
      </dgm:t>
    </dgm:pt>
    <dgm:pt modelId="{4ADB34A2-556A-544C-82F4-18A67A6799ED}">
      <dgm:prSet phldrT="[Text]" custT="1"/>
      <dgm:spPr/>
      <dgm:t>
        <a:bodyPr/>
        <a:lstStyle/>
        <a:p>
          <a:pPr>
            <a:buFont typeface="Wingdings" panose="05000000000000000000" pitchFamily="2" charset="2"/>
            <a:buChar char="§"/>
          </a:pPr>
          <a:r>
            <a:rPr lang="en-US" sz="1800" dirty="0"/>
            <a:t>Are safety systems in place and in compliance?</a:t>
          </a:r>
        </a:p>
        <a:p>
          <a:pPr>
            <a:buFont typeface="Wingdings" panose="05000000000000000000" pitchFamily="2" charset="2"/>
            <a:buChar char="§"/>
          </a:pPr>
          <a:r>
            <a:rPr lang="en-US" sz="1800" dirty="0"/>
            <a:t>Fire Detection</a:t>
          </a:r>
        </a:p>
        <a:p>
          <a:pPr>
            <a:buFont typeface="Wingdings" panose="05000000000000000000" pitchFamily="2" charset="2"/>
            <a:buChar char="§"/>
          </a:pPr>
          <a:r>
            <a:rPr lang="en-US" sz="1800" dirty="0"/>
            <a:t>Electronic Access Control</a:t>
          </a:r>
        </a:p>
        <a:p>
          <a:pPr>
            <a:buFont typeface="Wingdings" panose="05000000000000000000" pitchFamily="2" charset="2"/>
            <a:buChar char="§"/>
          </a:pPr>
          <a:r>
            <a:rPr lang="en-US" sz="1800" dirty="0"/>
            <a:t>Emergency Action Plans</a:t>
          </a:r>
        </a:p>
      </dgm:t>
    </dgm:pt>
    <dgm:pt modelId="{6CC5AA9C-7493-C548-B72B-11B0F522EB88}" type="parTrans" cxnId="{EFA20A37-4155-5047-AC87-D50F9CCEBC11}">
      <dgm:prSet/>
      <dgm:spPr/>
      <dgm:t>
        <a:bodyPr/>
        <a:lstStyle/>
        <a:p>
          <a:endParaRPr lang="en-US"/>
        </a:p>
      </dgm:t>
    </dgm:pt>
    <dgm:pt modelId="{C4FA97CD-B857-DE43-90DC-47D00BE6FE75}" type="sibTrans" cxnId="{EFA20A37-4155-5047-AC87-D50F9CCEBC11}">
      <dgm:prSet/>
      <dgm:spPr/>
      <dgm:t>
        <a:bodyPr/>
        <a:lstStyle/>
        <a:p>
          <a:endParaRPr lang="en-US"/>
        </a:p>
      </dgm:t>
    </dgm:pt>
    <dgm:pt modelId="{0EB7F619-F43A-2541-9E9A-B50D3CE20620}">
      <dgm:prSet phldrT="[Text]"/>
      <dgm:spPr/>
      <dgm:t>
        <a:bodyPr/>
        <a:lstStyle/>
        <a:p>
          <a:r>
            <a:rPr lang="en-US" dirty="0"/>
            <a:t>Inclusivity</a:t>
          </a:r>
          <a:endParaRPr lang="en-US" b="0" dirty="0"/>
        </a:p>
      </dgm:t>
    </dgm:pt>
    <dgm:pt modelId="{17B132BB-56B1-C54A-9569-10C4889D4A19}" type="parTrans" cxnId="{535ECA90-DB73-7843-AB80-08CE018BA088}">
      <dgm:prSet/>
      <dgm:spPr/>
      <dgm:t>
        <a:bodyPr/>
        <a:lstStyle/>
        <a:p>
          <a:endParaRPr lang="en-US"/>
        </a:p>
      </dgm:t>
    </dgm:pt>
    <dgm:pt modelId="{8A84D8E0-3E32-CA4C-A3AB-618F8B66AE4C}" type="sibTrans" cxnId="{535ECA90-DB73-7843-AB80-08CE018BA088}">
      <dgm:prSet/>
      <dgm:spPr/>
      <dgm:t>
        <a:bodyPr/>
        <a:lstStyle/>
        <a:p>
          <a:endParaRPr lang="en-US"/>
        </a:p>
      </dgm:t>
    </dgm:pt>
    <dgm:pt modelId="{D44A118D-1587-BC42-B9A6-1893843480DA}">
      <dgm:prSet phldrT="[Text]" custT="1"/>
      <dgm:spPr/>
      <dgm:t>
        <a:bodyPr/>
        <a:lstStyle/>
        <a:p>
          <a:pPr>
            <a:buFont typeface="Wingdings" panose="05000000000000000000" pitchFamily="2" charset="2"/>
            <a:buChar char="§"/>
          </a:pPr>
          <a:r>
            <a:rPr lang="en-US" sz="1800" dirty="0"/>
            <a:t>Does the facility have inclusive elements?</a:t>
          </a:r>
        </a:p>
      </dgm:t>
    </dgm:pt>
    <dgm:pt modelId="{EF6DB974-B832-3546-A3A3-B0E21631B53F}" type="parTrans" cxnId="{D85E8AE6-2FFE-2540-9D80-B5FF3C0DCE84}">
      <dgm:prSet/>
      <dgm:spPr/>
      <dgm:t>
        <a:bodyPr/>
        <a:lstStyle/>
        <a:p>
          <a:endParaRPr lang="en-US"/>
        </a:p>
      </dgm:t>
    </dgm:pt>
    <dgm:pt modelId="{110EFFE0-062F-3344-B4B7-F408036461BA}" type="sibTrans" cxnId="{D85E8AE6-2FFE-2540-9D80-B5FF3C0DCE84}">
      <dgm:prSet/>
      <dgm:spPr/>
      <dgm:t>
        <a:bodyPr/>
        <a:lstStyle/>
        <a:p>
          <a:endParaRPr lang="en-US"/>
        </a:p>
      </dgm:t>
    </dgm:pt>
    <dgm:pt modelId="{DBE05EF7-1DD4-2C4C-BF52-B7459AB71928}">
      <dgm:prSet phldrT="[Text]" custT="1"/>
      <dgm:spPr/>
      <dgm:t>
        <a:bodyPr/>
        <a:lstStyle/>
        <a:p>
          <a:pPr>
            <a:buFont typeface="Wingdings" panose="05000000000000000000" pitchFamily="2" charset="2"/>
            <a:buChar char="§"/>
          </a:pPr>
          <a:r>
            <a:rPr lang="en-US" sz="1800" dirty="0"/>
            <a:t>Are the spaces identified and navigable for occupant knowledge?</a:t>
          </a:r>
        </a:p>
      </dgm:t>
    </dgm:pt>
    <dgm:pt modelId="{135C436E-DB3E-D949-973A-8E58326639FB}" type="parTrans" cxnId="{2D6FB80E-EC0F-3242-AA5E-9A98F02BC5A1}">
      <dgm:prSet/>
      <dgm:spPr/>
      <dgm:t>
        <a:bodyPr/>
        <a:lstStyle/>
        <a:p>
          <a:endParaRPr lang="en-US"/>
        </a:p>
      </dgm:t>
    </dgm:pt>
    <dgm:pt modelId="{F54965B2-FD62-E948-AD26-E16ECED0B159}" type="sibTrans" cxnId="{2D6FB80E-EC0F-3242-AA5E-9A98F02BC5A1}">
      <dgm:prSet/>
      <dgm:spPr/>
      <dgm:t>
        <a:bodyPr/>
        <a:lstStyle/>
        <a:p>
          <a:endParaRPr lang="en-US"/>
        </a:p>
      </dgm:t>
    </dgm:pt>
    <dgm:pt modelId="{B7CDFB7C-7EEA-D549-BBBE-BCCBF29DEF9A}">
      <dgm:prSet phldrT="[Text]" custT="1"/>
      <dgm:spPr/>
      <dgm:t>
        <a:bodyPr/>
        <a:lstStyle/>
        <a:p>
          <a:pPr>
            <a:buFont typeface="Wingdings" panose="05000000000000000000" pitchFamily="2" charset="2"/>
            <a:buNone/>
          </a:pPr>
          <a:r>
            <a:rPr lang="en-US" sz="1800" dirty="0"/>
            <a:t>(Lactation Spaces, Gender Neutral Restrooms, ADA Accessibility, Mindful Spaces)</a:t>
          </a:r>
        </a:p>
      </dgm:t>
    </dgm:pt>
    <dgm:pt modelId="{498750E5-AED2-8D41-870A-D00A6A77A816}" type="parTrans" cxnId="{B90DF7B8-31AA-CC4E-8B2A-DD82F2410722}">
      <dgm:prSet/>
      <dgm:spPr/>
      <dgm:t>
        <a:bodyPr/>
        <a:lstStyle/>
        <a:p>
          <a:endParaRPr lang="en-US"/>
        </a:p>
      </dgm:t>
    </dgm:pt>
    <dgm:pt modelId="{7E4E60F1-5D57-C34B-A1C6-70C40176B843}" type="sibTrans" cxnId="{B90DF7B8-31AA-CC4E-8B2A-DD82F2410722}">
      <dgm:prSet/>
      <dgm:spPr/>
      <dgm:t>
        <a:bodyPr/>
        <a:lstStyle/>
        <a:p>
          <a:endParaRPr lang="en-US"/>
        </a:p>
      </dgm:t>
    </dgm:pt>
    <dgm:pt modelId="{C2629817-DE2A-2349-8F1A-41567C211A7A}" type="pres">
      <dgm:prSet presAssocID="{94D3BEE7-5F8E-2448-A1B7-E30EFB191385}" presName="Name0" presStyleCnt="0">
        <dgm:presLayoutVars>
          <dgm:dir/>
          <dgm:animLvl val="lvl"/>
          <dgm:resizeHandles val="exact"/>
        </dgm:presLayoutVars>
      </dgm:prSet>
      <dgm:spPr/>
    </dgm:pt>
    <dgm:pt modelId="{3AE5B4F9-618C-4A40-9B78-61E19D32C29F}" type="pres">
      <dgm:prSet presAssocID="{2DF0739D-F65C-264C-84CA-56087C3F6176}" presName="linNode" presStyleCnt="0"/>
      <dgm:spPr/>
    </dgm:pt>
    <dgm:pt modelId="{1333514B-9ABD-F14B-AA46-8B691386A573}" type="pres">
      <dgm:prSet presAssocID="{2DF0739D-F65C-264C-84CA-56087C3F6176}" presName="parentText" presStyleLbl="node1" presStyleIdx="0" presStyleCnt="2">
        <dgm:presLayoutVars>
          <dgm:chMax val="1"/>
          <dgm:bulletEnabled val="1"/>
        </dgm:presLayoutVars>
      </dgm:prSet>
      <dgm:spPr/>
    </dgm:pt>
    <dgm:pt modelId="{AF2FE9DE-D082-FC49-A5B1-F6546278BD55}" type="pres">
      <dgm:prSet presAssocID="{2DF0739D-F65C-264C-84CA-56087C3F6176}" presName="descendantText" presStyleLbl="alignAccFollowNode1" presStyleIdx="0" presStyleCnt="2">
        <dgm:presLayoutVars>
          <dgm:bulletEnabled val="1"/>
        </dgm:presLayoutVars>
      </dgm:prSet>
      <dgm:spPr/>
    </dgm:pt>
    <dgm:pt modelId="{25FB132A-10AA-1B4A-9F24-358148A888CB}" type="pres">
      <dgm:prSet presAssocID="{9F5F6C43-13A1-114E-BB68-BEDF8AC8F25F}" presName="sp" presStyleCnt="0"/>
      <dgm:spPr/>
    </dgm:pt>
    <dgm:pt modelId="{59913556-B96D-4D4A-AE91-6F9414F5AE5B}" type="pres">
      <dgm:prSet presAssocID="{0EB7F619-F43A-2541-9E9A-B50D3CE20620}" presName="linNode" presStyleCnt="0"/>
      <dgm:spPr/>
    </dgm:pt>
    <dgm:pt modelId="{D9A9D769-EF82-194C-AE7D-B6DF7BA27912}" type="pres">
      <dgm:prSet presAssocID="{0EB7F619-F43A-2541-9E9A-B50D3CE20620}" presName="parentText" presStyleLbl="node1" presStyleIdx="1" presStyleCnt="2">
        <dgm:presLayoutVars>
          <dgm:chMax val="1"/>
          <dgm:bulletEnabled val="1"/>
        </dgm:presLayoutVars>
      </dgm:prSet>
      <dgm:spPr/>
    </dgm:pt>
    <dgm:pt modelId="{D0E5F851-8338-0D42-AC3B-AD298111602A}" type="pres">
      <dgm:prSet presAssocID="{0EB7F619-F43A-2541-9E9A-B50D3CE20620}" presName="descendantText" presStyleLbl="alignAccFollowNode1" presStyleIdx="1" presStyleCnt="2">
        <dgm:presLayoutVars>
          <dgm:bulletEnabled val="1"/>
        </dgm:presLayoutVars>
      </dgm:prSet>
      <dgm:spPr/>
    </dgm:pt>
  </dgm:ptLst>
  <dgm:cxnLst>
    <dgm:cxn modelId="{2D6FB80E-EC0F-3242-AA5E-9A98F02BC5A1}" srcId="{0EB7F619-F43A-2541-9E9A-B50D3CE20620}" destId="{DBE05EF7-1DD4-2C4C-BF52-B7459AB71928}" srcOrd="1" destOrd="0" parTransId="{135C436E-DB3E-D949-973A-8E58326639FB}" sibTransId="{F54965B2-FD62-E948-AD26-E16ECED0B159}"/>
    <dgm:cxn modelId="{41BCAD1F-0A50-DE4C-AEC7-B56B07B6DD41}" type="presOf" srcId="{2DF0739D-F65C-264C-84CA-56087C3F6176}" destId="{1333514B-9ABD-F14B-AA46-8B691386A573}" srcOrd="0" destOrd="0" presId="urn:microsoft.com/office/officeart/2005/8/layout/vList5"/>
    <dgm:cxn modelId="{01BDC82C-6AF2-C541-9B0C-383D81C7965D}" type="presOf" srcId="{B7CDFB7C-7EEA-D549-BBBE-BCCBF29DEF9A}" destId="{D0E5F851-8338-0D42-AC3B-AD298111602A}" srcOrd="0" destOrd="1" presId="urn:microsoft.com/office/officeart/2005/8/layout/vList5"/>
    <dgm:cxn modelId="{EFA20A37-4155-5047-AC87-D50F9CCEBC11}" srcId="{2DF0739D-F65C-264C-84CA-56087C3F6176}" destId="{4ADB34A2-556A-544C-82F4-18A67A6799ED}" srcOrd="0" destOrd="0" parTransId="{6CC5AA9C-7493-C548-B72B-11B0F522EB88}" sibTransId="{C4FA97CD-B857-DE43-90DC-47D00BE6FE75}"/>
    <dgm:cxn modelId="{0E3B9E6E-4AB3-9242-B2A2-C665FD1B209B}" type="presOf" srcId="{4ADB34A2-556A-544C-82F4-18A67A6799ED}" destId="{AF2FE9DE-D082-FC49-A5B1-F6546278BD55}" srcOrd="0" destOrd="0" presId="urn:microsoft.com/office/officeart/2005/8/layout/vList5"/>
    <dgm:cxn modelId="{09667858-0FAA-1A43-9BBC-67DC6980AE4B}" type="presOf" srcId="{D44A118D-1587-BC42-B9A6-1893843480DA}" destId="{D0E5F851-8338-0D42-AC3B-AD298111602A}" srcOrd="0" destOrd="0" presId="urn:microsoft.com/office/officeart/2005/8/layout/vList5"/>
    <dgm:cxn modelId="{50E0367D-3065-0F40-BB6E-EEB1B2A19870}" type="presOf" srcId="{94D3BEE7-5F8E-2448-A1B7-E30EFB191385}" destId="{C2629817-DE2A-2349-8F1A-41567C211A7A}" srcOrd="0" destOrd="0" presId="urn:microsoft.com/office/officeart/2005/8/layout/vList5"/>
    <dgm:cxn modelId="{B1A7178B-3446-9948-9870-845A28E3EDA4}" srcId="{94D3BEE7-5F8E-2448-A1B7-E30EFB191385}" destId="{2DF0739D-F65C-264C-84CA-56087C3F6176}" srcOrd="0" destOrd="0" parTransId="{8018AFFD-22BF-454A-97C5-E7F5F33E545F}" sibTransId="{9F5F6C43-13A1-114E-BB68-BEDF8AC8F25F}"/>
    <dgm:cxn modelId="{535ECA90-DB73-7843-AB80-08CE018BA088}" srcId="{94D3BEE7-5F8E-2448-A1B7-E30EFB191385}" destId="{0EB7F619-F43A-2541-9E9A-B50D3CE20620}" srcOrd="1" destOrd="0" parTransId="{17B132BB-56B1-C54A-9569-10C4889D4A19}" sibTransId="{8A84D8E0-3E32-CA4C-A3AB-618F8B66AE4C}"/>
    <dgm:cxn modelId="{36D321AB-3B73-7140-A3AB-27369F779729}" type="presOf" srcId="{DBE05EF7-1DD4-2C4C-BF52-B7459AB71928}" destId="{D0E5F851-8338-0D42-AC3B-AD298111602A}" srcOrd="0" destOrd="2" presId="urn:microsoft.com/office/officeart/2005/8/layout/vList5"/>
    <dgm:cxn modelId="{B90DF7B8-31AA-CC4E-8B2A-DD82F2410722}" srcId="{D44A118D-1587-BC42-B9A6-1893843480DA}" destId="{B7CDFB7C-7EEA-D549-BBBE-BCCBF29DEF9A}" srcOrd="0" destOrd="0" parTransId="{498750E5-AED2-8D41-870A-D00A6A77A816}" sibTransId="{7E4E60F1-5D57-C34B-A1C6-70C40176B843}"/>
    <dgm:cxn modelId="{D85E8AE6-2FFE-2540-9D80-B5FF3C0DCE84}" srcId="{0EB7F619-F43A-2541-9E9A-B50D3CE20620}" destId="{D44A118D-1587-BC42-B9A6-1893843480DA}" srcOrd="0" destOrd="0" parTransId="{EF6DB974-B832-3546-A3A3-B0E21631B53F}" sibTransId="{110EFFE0-062F-3344-B4B7-F408036461BA}"/>
    <dgm:cxn modelId="{A8F80CE9-8E6D-9544-9410-A8A5B3825417}" type="presOf" srcId="{0EB7F619-F43A-2541-9E9A-B50D3CE20620}" destId="{D9A9D769-EF82-194C-AE7D-B6DF7BA27912}" srcOrd="0" destOrd="0" presId="urn:microsoft.com/office/officeart/2005/8/layout/vList5"/>
    <dgm:cxn modelId="{8C25BEA2-2FE9-EA43-918A-512CDB058E50}" type="presParOf" srcId="{C2629817-DE2A-2349-8F1A-41567C211A7A}" destId="{3AE5B4F9-618C-4A40-9B78-61E19D32C29F}" srcOrd="0" destOrd="0" presId="urn:microsoft.com/office/officeart/2005/8/layout/vList5"/>
    <dgm:cxn modelId="{4E416B49-7702-DD43-A0F9-8C062450EC72}" type="presParOf" srcId="{3AE5B4F9-618C-4A40-9B78-61E19D32C29F}" destId="{1333514B-9ABD-F14B-AA46-8B691386A573}" srcOrd="0" destOrd="0" presId="urn:microsoft.com/office/officeart/2005/8/layout/vList5"/>
    <dgm:cxn modelId="{21DDB3A3-162F-9E4E-A0AA-CDF61CBA5DAD}" type="presParOf" srcId="{3AE5B4F9-618C-4A40-9B78-61E19D32C29F}" destId="{AF2FE9DE-D082-FC49-A5B1-F6546278BD55}" srcOrd="1" destOrd="0" presId="urn:microsoft.com/office/officeart/2005/8/layout/vList5"/>
    <dgm:cxn modelId="{E646BA6D-3389-614D-BFF5-760E01BCA8DC}" type="presParOf" srcId="{C2629817-DE2A-2349-8F1A-41567C211A7A}" destId="{25FB132A-10AA-1B4A-9F24-358148A888CB}" srcOrd="1" destOrd="0" presId="urn:microsoft.com/office/officeart/2005/8/layout/vList5"/>
    <dgm:cxn modelId="{44CA3DD4-4F2D-A942-B72E-426FCB38D040}" type="presParOf" srcId="{C2629817-DE2A-2349-8F1A-41567C211A7A}" destId="{59913556-B96D-4D4A-AE91-6F9414F5AE5B}" srcOrd="2" destOrd="0" presId="urn:microsoft.com/office/officeart/2005/8/layout/vList5"/>
    <dgm:cxn modelId="{7182CF24-2138-6F46-BB76-01AF15FFB27A}" type="presParOf" srcId="{59913556-B96D-4D4A-AE91-6F9414F5AE5B}" destId="{D9A9D769-EF82-194C-AE7D-B6DF7BA27912}" srcOrd="0" destOrd="0" presId="urn:microsoft.com/office/officeart/2005/8/layout/vList5"/>
    <dgm:cxn modelId="{3A700D6B-9ABA-1246-B8CC-EE6774983892}" type="presParOf" srcId="{59913556-B96D-4D4A-AE91-6F9414F5AE5B}" destId="{D0E5F851-8338-0D42-AC3B-AD298111602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CCF7FA-0CFB-B645-87E4-FBBDA395C9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1CCFA7D-6C8C-DA49-9B3B-9EF65EB3D152}">
      <dgm:prSet phldrT="[Text]"/>
      <dgm:spPr/>
      <dgm:t>
        <a:bodyPr/>
        <a:lstStyle/>
        <a:p>
          <a:r>
            <a:rPr lang="en-US" b="1" dirty="0">
              <a:solidFill>
                <a:schemeClr val="bg1"/>
              </a:solidFill>
            </a:rPr>
            <a:t>Up to 12% improvement in productivity when occupants feel ‘safe’</a:t>
          </a:r>
          <a:endParaRPr lang="en-US" b="0" dirty="0"/>
        </a:p>
      </dgm:t>
    </dgm:pt>
    <dgm:pt modelId="{2E112514-DF56-424F-9736-D18BBECB606B}" type="parTrans" cxnId="{C1E63A45-B8FB-6E41-AB31-26C7C4842FA7}">
      <dgm:prSet/>
      <dgm:spPr/>
      <dgm:t>
        <a:bodyPr/>
        <a:lstStyle/>
        <a:p>
          <a:endParaRPr lang="en-US" b="0"/>
        </a:p>
      </dgm:t>
    </dgm:pt>
    <dgm:pt modelId="{523AEA86-8504-7A43-929A-2221F1472F2D}" type="sibTrans" cxnId="{C1E63A45-B8FB-6E41-AB31-26C7C4842FA7}">
      <dgm:prSet/>
      <dgm:spPr/>
      <dgm:t>
        <a:bodyPr/>
        <a:lstStyle/>
        <a:p>
          <a:endParaRPr lang="en-US" b="0"/>
        </a:p>
      </dgm:t>
    </dgm:pt>
    <dgm:pt modelId="{92107450-13FA-E54F-9E70-E2F54CFE80DD}">
      <dgm:prSet/>
      <dgm:spPr/>
      <dgm:t>
        <a:bodyPr/>
        <a:lstStyle/>
        <a:p>
          <a:r>
            <a:rPr lang="en-US" b="1" dirty="0">
              <a:solidFill>
                <a:schemeClr val="bg1"/>
              </a:solidFill>
            </a:rPr>
            <a:t>Hard to measure; however, political capital gained is significant</a:t>
          </a:r>
          <a:endParaRPr lang="en-US" b="0" dirty="0">
            <a:solidFill>
              <a:schemeClr val="bg1"/>
            </a:solidFill>
          </a:endParaRPr>
        </a:p>
      </dgm:t>
    </dgm:pt>
    <dgm:pt modelId="{2BE03E1B-335A-EF45-97A3-32732D96A525}" type="parTrans" cxnId="{164F274C-4777-2943-98A2-0A1450797A76}">
      <dgm:prSet/>
      <dgm:spPr/>
      <dgm:t>
        <a:bodyPr/>
        <a:lstStyle/>
        <a:p>
          <a:endParaRPr lang="en-US" b="0"/>
        </a:p>
      </dgm:t>
    </dgm:pt>
    <dgm:pt modelId="{C7F206B8-5BB0-5C4A-B569-D7E39950C16B}" type="sibTrans" cxnId="{164F274C-4777-2943-98A2-0A1450797A76}">
      <dgm:prSet/>
      <dgm:spPr/>
      <dgm:t>
        <a:bodyPr/>
        <a:lstStyle/>
        <a:p>
          <a:endParaRPr lang="en-US" b="0"/>
        </a:p>
      </dgm:t>
    </dgm:pt>
    <dgm:pt modelId="{0420D4E5-9800-5B48-8651-FE63D3D7C390}" type="pres">
      <dgm:prSet presAssocID="{03CCF7FA-0CFB-B645-87E4-FBBDA395C938}" presName="diagram" presStyleCnt="0">
        <dgm:presLayoutVars>
          <dgm:dir/>
          <dgm:resizeHandles val="exact"/>
        </dgm:presLayoutVars>
      </dgm:prSet>
      <dgm:spPr/>
    </dgm:pt>
    <dgm:pt modelId="{EBC68D4F-2131-694C-8508-8D141CC190E0}" type="pres">
      <dgm:prSet presAssocID="{21CCFA7D-6C8C-DA49-9B3B-9EF65EB3D152}" presName="node" presStyleLbl="node1" presStyleIdx="0" presStyleCnt="2" custLinFactNeighborY="-30221">
        <dgm:presLayoutVars>
          <dgm:bulletEnabled val="1"/>
        </dgm:presLayoutVars>
      </dgm:prSet>
      <dgm:spPr/>
    </dgm:pt>
    <dgm:pt modelId="{A789D009-3E05-F94B-855A-E451857E1143}" type="pres">
      <dgm:prSet presAssocID="{523AEA86-8504-7A43-929A-2221F1472F2D}" presName="sibTrans" presStyleCnt="0"/>
      <dgm:spPr/>
    </dgm:pt>
    <dgm:pt modelId="{6616ADC3-9BDF-1048-82F7-BCFE6A626CF9}" type="pres">
      <dgm:prSet presAssocID="{92107450-13FA-E54F-9E70-E2F54CFE80DD}" presName="node" presStyleLbl="node1" presStyleIdx="1" presStyleCnt="2" custLinFactNeighborY="30366">
        <dgm:presLayoutVars>
          <dgm:bulletEnabled val="1"/>
        </dgm:presLayoutVars>
      </dgm:prSet>
      <dgm:spPr/>
    </dgm:pt>
  </dgm:ptLst>
  <dgm:cxnLst>
    <dgm:cxn modelId="{C1E63A45-B8FB-6E41-AB31-26C7C4842FA7}" srcId="{03CCF7FA-0CFB-B645-87E4-FBBDA395C938}" destId="{21CCFA7D-6C8C-DA49-9B3B-9EF65EB3D152}" srcOrd="0" destOrd="0" parTransId="{2E112514-DF56-424F-9736-D18BBECB606B}" sibTransId="{523AEA86-8504-7A43-929A-2221F1472F2D}"/>
    <dgm:cxn modelId="{46925D4A-9F92-AA47-8668-FE848CD632D9}" type="presOf" srcId="{92107450-13FA-E54F-9E70-E2F54CFE80DD}" destId="{6616ADC3-9BDF-1048-82F7-BCFE6A626CF9}" srcOrd="0" destOrd="0" presId="urn:microsoft.com/office/officeart/2005/8/layout/default"/>
    <dgm:cxn modelId="{164F274C-4777-2943-98A2-0A1450797A76}" srcId="{03CCF7FA-0CFB-B645-87E4-FBBDA395C938}" destId="{92107450-13FA-E54F-9E70-E2F54CFE80DD}" srcOrd="1" destOrd="0" parTransId="{2BE03E1B-335A-EF45-97A3-32732D96A525}" sibTransId="{C7F206B8-5BB0-5C4A-B569-D7E39950C16B}"/>
    <dgm:cxn modelId="{189F3FCA-DF15-224C-A329-069F22EF5670}" type="presOf" srcId="{21CCFA7D-6C8C-DA49-9B3B-9EF65EB3D152}" destId="{EBC68D4F-2131-694C-8508-8D141CC190E0}" srcOrd="0" destOrd="0" presId="urn:microsoft.com/office/officeart/2005/8/layout/default"/>
    <dgm:cxn modelId="{9E3740D0-D4E8-2046-A375-1A3027FD59A6}" type="presOf" srcId="{03CCF7FA-0CFB-B645-87E4-FBBDA395C938}" destId="{0420D4E5-9800-5B48-8651-FE63D3D7C390}" srcOrd="0" destOrd="0" presId="urn:microsoft.com/office/officeart/2005/8/layout/default"/>
    <dgm:cxn modelId="{68F8449C-D9D0-C641-AF92-8575BE7FB0EC}" type="presParOf" srcId="{0420D4E5-9800-5B48-8651-FE63D3D7C390}" destId="{EBC68D4F-2131-694C-8508-8D141CC190E0}" srcOrd="0" destOrd="0" presId="urn:microsoft.com/office/officeart/2005/8/layout/default"/>
    <dgm:cxn modelId="{7EE4136C-0778-004A-AB4B-66ED6E6DEF5E}" type="presParOf" srcId="{0420D4E5-9800-5B48-8651-FE63D3D7C390}" destId="{A789D009-3E05-F94B-855A-E451857E1143}" srcOrd="1" destOrd="0" presId="urn:microsoft.com/office/officeart/2005/8/layout/default"/>
    <dgm:cxn modelId="{A5D0C57D-67C8-9B4A-B826-3A24845C95A5}" type="presParOf" srcId="{0420D4E5-9800-5B48-8651-FE63D3D7C390}" destId="{6616ADC3-9BDF-1048-82F7-BCFE6A626CF9}"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D917D-8776-2442-82AC-9BFDED25F3B0}">
      <dsp:nvSpPr>
        <dsp:cNvPr id="0" name=""/>
        <dsp:cNvSpPr/>
      </dsp:nvSpPr>
      <dsp:spPr>
        <a:xfrm>
          <a:off x="0" y="448"/>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BE706-BB42-144A-BFA5-4A34CFF4E6D8}">
      <dsp:nvSpPr>
        <dsp:cNvPr id="0" name=""/>
        <dsp:cNvSpPr/>
      </dsp:nvSpPr>
      <dsp:spPr>
        <a:xfrm>
          <a:off x="0" y="448"/>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Ventilation</a:t>
          </a:r>
        </a:p>
      </dsp:txBody>
      <dsp:txXfrm>
        <a:off x="0" y="448"/>
        <a:ext cx="6368142" cy="366928"/>
      </dsp:txXfrm>
    </dsp:sp>
    <dsp:sp modelId="{1CFE2F93-8CCC-7B45-95A7-49C9939DCFDF}">
      <dsp:nvSpPr>
        <dsp:cNvPr id="0" name=""/>
        <dsp:cNvSpPr/>
      </dsp:nvSpPr>
      <dsp:spPr>
        <a:xfrm>
          <a:off x="0" y="367376"/>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AB928-2DB2-7F45-9402-9AE738340F81}">
      <dsp:nvSpPr>
        <dsp:cNvPr id="0" name=""/>
        <dsp:cNvSpPr/>
      </dsp:nvSpPr>
      <dsp:spPr>
        <a:xfrm>
          <a:off x="0" y="367376"/>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Air Quality</a:t>
          </a:r>
        </a:p>
      </dsp:txBody>
      <dsp:txXfrm>
        <a:off x="0" y="367376"/>
        <a:ext cx="6368142" cy="366928"/>
      </dsp:txXfrm>
    </dsp:sp>
    <dsp:sp modelId="{70FFA5E1-D8A7-A441-9E58-8F285CE2EAAD}">
      <dsp:nvSpPr>
        <dsp:cNvPr id="0" name=""/>
        <dsp:cNvSpPr/>
      </dsp:nvSpPr>
      <dsp:spPr>
        <a:xfrm>
          <a:off x="0" y="734304"/>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0586F3-1C6B-D044-BCFE-5359149462EE}">
      <dsp:nvSpPr>
        <dsp:cNvPr id="0" name=""/>
        <dsp:cNvSpPr/>
      </dsp:nvSpPr>
      <dsp:spPr>
        <a:xfrm>
          <a:off x="0" y="734304"/>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Thermal Health</a:t>
          </a:r>
        </a:p>
      </dsp:txBody>
      <dsp:txXfrm>
        <a:off x="0" y="734304"/>
        <a:ext cx="6368142" cy="366928"/>
      </dsp:txXfrm>
    </dsp:sp>
    <dsp:sp modelId="{E5B0F79D-49B8-FA48-8986-1A181904FBFA}">
      <dsp:nvSpPr>
        <dsp:cNvPr id="0" name=""/>
        <dsp:cNvSpPr/>
      </dsp:nvSpPr>
      <dsp:spPr>
        <a:xfrm>
          <a:off x="0" y="1101233"/>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D7E38-0CBD-C940-B396-6BADA8290088}">
      <dsp:nvSpPr>
        <dsp:cNvPr id="0" name=""/>
        <dsp:cNvSpPr/>
      </dsp:nvSpPr>
      <dsp:spPr>
        <a:xfrm>
          <a:off x="0" y="1101233"/>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Water Quality</a:t>
          </a:r>
        </a:p>
      </dsp:txBody>
      <dsp:txXfrm>
        <a:off x="0" y="1101233"/>
        <a:ext cx="6368142" cy="366928"/>
      </dsp:txXfrm>
    </dsp:sp>
    <dsp:sp modelId="{E77260E0-D389-E846-9AE5-2BCDC775EBD0}">
      <dsp:nvSpPr>
        <dsp:cNvPr id="0" name=""/>
        <dsp:cNvSpPr/>
      </dsp:nvSpPr>
      <dsp:spPr>
        <a:xfrm>
          <a:off x="0" y="1468161"/>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8461B-161A-0447-ABCD-CF643DDF8EED}">
      <dsp:nvSpPr>
        <dsp:cNvPr id="0" name=""/>
        <dsp:cNvSpPr/>
      </dsp:nvSpPr>
      <dsp:spPr>
        <a:xfrm>
          <a:off x="0" y="1468161"/>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Moisture</a:t>
          </a:r>
        </a:p>
      </dsp:txBody>
      <dsp:txXfrm>
        <a:off x="0" y="1468161"/>
        <a:ext cx="6368142" cy="366928"/>
      </dsp:txXfrm>
    </dsp:sp>
    <dsp:sp modelId="{A5A7771C-2507-1144-AF34-AD166CC4DF12}">
      <dsp:nvSpPr>
        <dsp:cNvPr id="0" name=""/>
        <dsp:cNvSpPr/>
      </dsp:nvSpPr>
      <dsp:spPr>
        <a:xfrm>
          <a:off x="0" y="1835089"/>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7D1D8-1C73-6744-B86C-4896FF206E9F}">
      <dsp:nvSpPr>
        <dsp:cNvPr id="0" name=""/>
        <dsp:cNvSpPr/>
      </dsp:nvSpPr>
      <dsp:spPr>
        <a:xfrm>
          <a:off x="0" y="1835090"/>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Dusts and Pests</a:t>
          </a:r>
        </a:p>
      </dsp:txBody>
      <dsp:txXfrm>
        <a:off x="0" y="1835090"/>
        <a:ext cx="6368142" cy="366928"/>
      </dsp:txXfrm>
    </dsp:sp>
    <dsp:sp modelId="{33305410-23F7-E543-A0A6-5939E1184015}">
      <dsp:nvSpPr>
        <dsp:cNvPr id="0" name=""/>
        <dsp:cNvSpPr/>
      </dsp:nvSpPr>
      <dsp:spPr>
        <a:xfrm>
          <a:off x="0" y="2202018"/>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2A3F9-4BF2-DB4A-AC54-43DFFD3D9A3D}">
      <dsp:nvSpPr>
        <dsp:cNvPr id="0" name=""/>
        <dsp:cNvSpPr/>
      </dsp:nvSpPr>
      <dsp:spPr>
        <a:xfrm>
          <a:off x="0" y="2202018"/>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Acoustics and Noise</a:t>
          </a:r>
        </a:p>
      </dsp:txBody>
      <dsp:txXfrm>
        <a:off x="0" y="2202018"/>
        <a:ext cx="6368142" cy="366928"/>
      </dsp:txXfrm>
    </dsp:sp>
    <dsp:sp modelId="{AC246832-FECD-114B-984C-57E9BFCDDFF6}">
      <dsp:nvSpPr>
        <dsp:cNvPr id="0" name=""/>
        <dsp:cNvSpPr/>
      </dsp:nvSpPr>
      <dsp:spPr>
        <a:xfrm>
          <a:off x="0" y="2568946"/>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3B209C-9C39-994C-8204-0EF4C9C25725}">
      <dsp:nvSpPr>
        <dsp:cNvPr id="0" name=""/>
        <dsp:cNvSpPr/>
      </dsp:nvSpPr>
      <dsp:spPr>
        <a:xfrm>
          <a:off x="0" y="2568946"/>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Lighting &amp; Views</a:t>
          </a:r>
        </a:p>
      </dsp:txBody>
      <dsp:txXfrm>
        <a:off x="0" y="2568946"/>
        <a:ext cx="6368142" cy="366928"/>
      </dsp:txXfrm>
    </dsp:sp>
    <dsp:sp modelId="{5C4FF75D-7AAE-584F-B9D1-290AB85F56DB}">
      <dsp:nvSpPr>
        <dsp:cNvPr id="0" name=""/>
        <dsp:cNvSpPr/>
      </dsp:nvSpPr>
      <dsp:spPr>
        <a:xfrm>
          <a:off x="0" y="2935875"/>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97D9F-B0E5-A54E-9E6D-D0D6EAB71CB7}">
      <dsp:nvSpPr>
        <dsp:cNvPr id="0" name=""/>
        <dsp:cNvSpPr/>
      </dsp:nvSpPr>
      <dsp:spPr>
        <a:xfrm>
          <a:off x="0" y="2935875"/>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Safety &amp; Security</a:t>
          </a:r>
        </a:p>
      </dsp:txBody>
      <dsp:txXfrm>
        <a:off x="0" y="2935875"/>
        <a:ext cx="6368142" cy="366928"/>
      </dsp:txXfrm>
    </dsp:sp>
    <dsp:sp modelId="{2D3DE194-7927-0D41-AA2F-97578A6F6970}">
      <dsp:nvSpPr>
        <dsp:cNvPr id="0" name=""/>
        <dsp:cNvSpPr/>
      </dsp:nvSpPr>
      <dsp:spPr>
        <a:xfrm>
          <a:off x="0" y="3302803"/>
          <a:ext cx="636814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18761-F197-4D47-BA2E-53FA1F52795E}">
      <dsp:nvSpPr>
        <dsp:cNvPr id="0" name=""/>
        <dsp:cNvSpPr/>
      </dsp:nvSpPr>
      <dsp:spPr>
        <a:xfrm>
          <a:off x="0" y="3302803"/>
          <a:ext cx="6368142" cy="366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accent1"/>
              </a:solidFill>
            </a:rPr>
            <a:t>Inclusivity</a:t>
          </a:r>
        </a:p>
      </dsp:txBody>
      <dsp:txXfrm>
        <a:off x="0" y="3302803"/>
        <a:ext cx="6368142" cy="3669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2C456-F09D-4C54-89D4-DC493B03F82B}">
      <dsp:nvSpPr>
        <dsp:cNvPr id="0" name=""/>
        <dsp:cNvSpPr/>
      </dsp:nvSpPr>
      <dsp:spPr>
        <a:xfrm>
          <a:off x="0" y="356013"/>
          <a:ext cx="7682368" cy="1039500"/>
        </a:xfrm>
        <a:prstGeom prst="rect">
          <a:avLst/>
        </a:prstGeom>
        <a:solidFill>
          <a:schemeClr val="lt1">
            <a:alpha val="90000"/>
            <a:hueOff val="0"/>
            <a:satOff val="0"/>
            <a:lumOff val="0"/>
            <a:alphaOff val="0"/>
          </a:schemeClr>
        </a:solidFill>
        <a:ln w="15875"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596237" tIns="249936" rIns="5962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Building has both the structural and technological elements to support the ongoing health and wellbeing of the occupants</a:t>
          </a:r>
        </a:p>
        <a:p>
          <a:pPr marL="114300" lvl="1" indent="-114300" algn="l" defTabSz="533400">
            <a:lnSpc>
              <a:spcPct val="90000"/>
            </a:lnSpc>
            <a:spcBef>
              <a:spcPct val="0"/>
            </a:spcBef>
            <a:spcAft>
              <a:spcPct val="15000"/>
            </a:spcAft>
            <a:buChar char="•"/>
          </a:pPr>
          <a:r>
            <a:rPr lang="en-US" sz="1200" kern="1200" dirty="0"/>
            <a:t>Buildings in this zone should be primary candidates for Capital Stewardship and Preventive Maintenance focus</a:t>
          </a:r>
        </a:p>
      </dsp:txBody>
      <dsp:txXfrm>
        <a:off x="0" y="356013"/>
        <a:ext cx="7682368" cy="1039500"/>
      </dsp:txXfrm>
    </dsp:sp>
    <dsp:sp modelId="{A54EFFAB-A235-4CEB-8D0C-7E3E51616C3B}">
      <dsp:nvSpPr>
        <dsp:cNvPr id="0" name=""/>
        <dsp:cNvSpPr/>
      </dsp:nvSpPr>
      <dsp:spPr>
        <a:xfrm>
          <a:off x="384118" y="178893"/>
          <a:ext cx="5377657" cy="354240"/>
        </a:xfrm>
        <a:prstGeom prst="roundRect">
          <a:avLst/>
        </a:prstGeom>
        <a:solidFill>
          <a:srgbClr val="89DC7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63" tIns="0" rIns="203263"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ysClr val="windowText" lastClr="000000"/>
              </a:solidFill>
            </a:rPr>
            <a:t>Productivity Enhancing</a:t>
          </a:r>
        </a:p>
      </dsp:txBody>
      <dsp:txXfrm>
        <a:off x="401411" y="196186"/>
        <a:ext cx="5343071" cy="319654"/>
      </dsp:txXfrm>
    </dsp:sp>
    <dsp:sp modelId="{470C67F1-B412-4FE7-A245-6790B0669321}">
      <dsp:nvSpPr>
        <dsp:cNvPr id="0" name=""/>
        <dsp:cNvSpPr/>
      </dsp:nvSpPr>
      <dsp:spPr>
        <a:xfrm>
          <a:off x="0" y="1637433"/>
          <a:ext cx="7682368" cy="1039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6237" tIns="249936" rIns="5962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Building has smart technology, but was not built to modern human performance standards</a:t>
          </a:r>
        </a:p>
        <a:p>
          <a:pPr marL="114300" lvl="1" indent="-114300" algn="l" defTabSz="533400">
            <a:lnSpc>
              <a:spcPct val="90000"/>
            </a:lnSpc>
            <a:spcBef>
              <a:spcPct val="0"/>
            </a:spcBef>
            <a:spcAft>
              <a:spcPct val="15000"/>
            </a:spcAft>
            <a:buChar char="•"/>
          </a:pPr>
          <a:r>
            <a:rPr lang="en-US" sz="1200" kern="1200" dirty="0"/>
            <a:t>Buildings in this zone should be candidates for space utilization assessments to understand in more detail which spaces within the building are best suited for human performance and which should be repurposed</a:t>
          </a:r>
        </a:p>
      </dsp:txBody>
      <dsp:txXfrm>
        <a:off x="0" y="1637433"/>
        <a:ext cx="7682368" cy="1039500"/>
      </dsp:txXfrm>
    </dsp:sp>
    <dsp:sp modelId="{609CD15A-9CA3-4E27-BCD8-E66A5C7C4027}">
      <dsp:nvSpPr>
        <dsp:cNvPr id="0" name=""/>
        <dsp:cNvSpPr/>
      </dsp:nvSpPr>
      <dsp:spPr>
        <a:xfrm>
          <a:off x="384118" y="1460313"/>
          <a:ext cx="5377657" cy="354240"/>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63" tIns="0" rIns="203263"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Technologically Enabled</a:t>
          </a:r>
        </a:p>
      </dsp:txBody>
      <dsp:txXfrm>
        <a:off x="401411" y="1477606"/>
        <a:ext cx="5343071" cy="319654"/>
      </dsp:txXfrm>
    </dsp:sp>
    <dsp:sp modelId="{13EDFD23-6C24-4029-ADD4-33745EA9B0CB}">
      <dsp:nvSpPr>
        <dsp:cNvPr id="0" name=""/>
        <dsp:cNvSpPr/>
      </dsp:nvSpPr>
      <dsp:spPr>
        <a:xfrm>
          <a:off x="0" y="2918853"/>
          <a:ext cx="7682368" cy="1039500"/>
        </a:xfrm>
        <a:prstGeom prst="rect">
          <a:avLst/>
        </a:prstGeom>
        <a:solidFill>
          <a:schemeClr val="lt1">
            <a:alpha val="90000"/>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6237" tIns="249936" rIns="5962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Building was constructed to modern human performance standards, but lacks the smart technology to ensure the environment is being optimized</a:t>
          </a:r>
        </a:p>
        <a:p>
          <a:pPr marL="114300" lvl="1" indent="-114300" algn="l" defTabSz="533400">
            <a:lnSpc>
              <a:spcPct val="90000"/>
            </a:lnSpc>
            <a:spcBef>
              <a:spcPct val="0"/>
            </a:spcBef>
            <a:spcAft>
              <a:spcPct val="15000"/>
            </a:spcAft>
            <a:buChar char="•"/>
          </a:pPr>
          <a:r>
            <a:rPr lang="en-US" sz="1200" kern="1200" dirty="0"/>
            <a:t>Buildings in this zone should be candidates for smart technology upgrade projects such as improved monitoring and digitalization</a:t>
          </a:r>
        </a:p>
      </dsp:txBody>
      <dsp:txXfrm>
        <a:off x="0" y="2918853"/>
        <a:ext cx="7682368" cy="1039500"/>
      </dsp:txXfrm>
    </dsp:sp>
    <dsp:sp modelId="{6ABE5E2A-5ED2-46B6-8171-42D4F93A364D}">
      <dsp:nvSpPr>
        <dsp:cNvPr id="0" name=""/>
        <dsp:cNvSpPr/>
      </dsp:nvSpPr>
      <dsp:spPr>
        <a:xfrm>
          <a:off x="384118" y="2741733"/>
          <a:ext cx="5377657" cy="354240"/>
        </a:xfrm>
        <a:prstGeom prst="roundRect">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63" tIns="0" rIns="203263"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ysClr val="windowText" lastClr="000000"/>
              </a:solidFill>
            </a:rPr>
            <a:t>Opportunity for Investment</a:t>
          </a:r>
        </a:p>
      </dsp:txBody>
      <dsp:txXfrm>
        <a:off x="401411" y="2759026"/>
        <a:ext cx="5343071" cy="319654"/>
      </dsp:txXfrm>
    </dsp:sp>
    <dsp:sp modelId="{11DE20C9-1DF3-4F5D-AA75-CC32F20DAB28}">
      <dsp:nvSpPr>
        <dsp:cNvPr id="0" name=""/>
        <dsp:cNvSpPr/>
      </dsp:nvSpPr>
      <dsp:spPr>
        <a:xfrm>
          <a:off x="0" y="4200273"/>
          <a:ext cx="7682368" cy="1039500"/>
        </a:xfrm>
        <a:prstGeom prst="rect">
          <a:avLst/>
        </a:prstGeom>
        <a:solidFill>
          <a:schemeClr val="lt1">
            <a:alpha val="90000"/>
            <a:hueOff val="0"/>
            <a:satOff val="0"/>
            <a:lumOff val="0"/>
            <a:alphaOff val="0"/>
          </a:schemeClr>
        </a:solidFill>
        <a:ln w="15875" cap="flat"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596237" tIns="249936" rIns="59623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Building was not built to modern human performance standards and lacks monitoring to assess quality of spaces</a:t>
          </a:r>
        </a:p>
        <a:p>
          <a:pPr marL="114300" lvl="1" indent="-114300" algn="l" defTabSz="533400">
            <a:lnSpc>
              <a:spcPct val="90000"/>
            </a:lnSpc>
            <a:spcBef>
              <a:spcPct val="0"/>
            </a:spcBef>
            <a:spcAft>
              <a:spcPct val="15000"/>
            </a:spcAft>
            <a:buChar char="•"/>
          </a:pPr>
          <a:r>
            <a:rPr lang="en-US" sz="1200" kern="1200" dirty="0"/>
            <a:t>Buildings in this zone should be candidates for renovation or removal as small-scale projects are unlikely to have a significant impact on how the building supports human performance </a:t>
          </a:r>
        </a:p>
      </dsp:txBody>
      <dsp:txXfrm>
        <a:off x="0" y="4200273"/>
        <a:ext cx="7682368" cy="1039500"/>
      </dsp:txXfrm>
    </dsp:sp>
    <dsp:sp modelId="{757E4B96-5B23-4A75-AA4B-4C5D4EADA1BE}">
      <dsp:nvSpPr>
        <dsp:cNvPr id="0" name=""/>
        <dsp:cNvSpPr/>
      </dsp:nvSpPr>
      <dsp:spPr>
        <a:xfrm>
          <a:off x="384118" y="4023153"/>
          <a:ext cx="5377657" cy="354240"/>
        </a:xfrm>
        <a:prstGeom prst="roundRect">
          <a:avLst/>
        </a:prstGeom>
        <a:solidFill>
          <a:srgbClr val="D6BBE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63" tIns="0" rIns="203263"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ysClr val="windowText" lastClr="000000"/>
              </a:solidFill>
            </a:rPr>
            <a:t>Performance Neutral</a:t>
          </a:r>
        </a:p>
      </dsp:txBody>
      <dsp:txXfrm>
        <a:off x="401411" y="4040446"/>
        <a:ext cx="5343071" cy="3196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DBB60-BC37-427E-BFF7-7EFE8A031BEF}">
      <dsp:nvSpPr>
        <dsp:cNvPr id="0" name=""/>
        <dsp:cNvSpPr/>
      </dsp:nvSpPr>
      <dsp:spPr>
        <a:xfrm>
          <a:off x="0" y="392436"/>
          <a:ext cx="6797675" cy="11536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Wordsmith questions to reduce/eliminate ambiguity</a:t>
          </a:r>
        </a:p>
      </dsp:txBody>
      <dsp:txXfrm>
        <a:off x="56315" y="448751"/>
        <a:ext cx="6685045" cy="1040990"/>
      </dsp:txXfrm>
    </dsp:sp>
    <dsp:sp modelId="{FA8747DC-B736-48B6-81C4-3FD653A5DFC0}">
      <dsp:nvSpPr>
        <dsp:cNvPr id="0" name=""/>
        <dsp:cNvSpPr/>
      </dsp:nvSpPr>
      <dsp:spPr>
        <a:xfrm>
          <a:off x="0" y="1629576"/>
          <a:ext cx="6797675" cy="1153620"/>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Unlocked Excel format led to non-conforming responses</a:t>
          </a:r>
        </a:p>
      </dsp:txBody>
      <dsp:txXfrm>
        <a:off x="56315" y="1685891"/>
        <a:ext cx="6685045" cy="1040990"/>
      </dsp:txXfrm>
    </dsp:sp>
    <dsp:sp modelId="{B57E2605-A6D8-404D-AC64-C1AB80EAFB0F}">
      <dsp:nvSpPr>
        <dsp:cNvPr id="0" name=""/>
        <dsp:cNvSpPr/>
      </dsp:nvSpPr>
      <dsp:spPr>
        <a:xfrm>
          <a:off x="0" y="2866716"/>
          <a:ext cx="6797675" cy="1153620"/>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Respondents wanted ties back to local or regional standards that their school follows</a:t>
          </a:r>
        </a:p>
      </dsp:txBody>
      <dsp:txXfrm>
        <a:off x="56315" y="2923031"/>
        <a:ext cx="6685045" cy="1040990"/>
      </dsp:txXfrm>
    </dsp:sp>
    <dsp:sp modelId="{88A3D8C3-1A23-48D2-A614-4CAA380F8624}">
      <dsp:nvSpPr>
        <dsp:cNvPr id="0" name=""/>
        <dsp:cNvSpPr/>
      </dsp:nvSpPr>
      <dsp:spPr>
        <a:xfrm>
          <a:off x="0" y="4103856"/>
          <a:ext cx="6797675" cy="115362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Need for a glossary of terms</a:t>
          </a:r>
        </a:p>
      </dsp:txBody>
      <dsp:txXfrm>
        <a:off x="56315" y="4160171"/>
        <a:ext cx="6685045" cy="10409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DBB60-BC37-427E-BFF7-7EFE8A031BEF}">
      <dsp:nvSpPr>
        <dsp:cNvPr id="0" name=""/>
        <dsp:cNvSpPr/>
      </dsp:nvSpPr>
      <dsp:spPr>
        <a:xfrm>
          <a:off x="0" y="11148"/>
          <a:ext cx="6797675" cy="183555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Balancing the foundations – Add weights and understand how the standards are balanced</a:t>
          </a:r>
        </a:p>
      </dsp:txBody>
      <dsp:txXfrm>
        <a:off x="89604" y="100752"/>
        <a:ext cx="6618467" cy="1656343"/>
      </dsp:txXfrm>
    </dsp:sp>
    <dsp:sp modelId="{FA8747DC-B736-48B6-81C4-3FD653A5DFC0}">
      <dsp:nvSpPr>
        <dsp:cNvPr id="0" name=""/>
        <dsp:cNvSpPr/>
      </dsp:nvSpPr>
      <dsp:spPr>
        <a:xfrm>
          <a:off x="0" y="1907180"/>
          <a:ext cx="6797675" cy="1835551"/>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Ease of Use – All respondents commented that the survey, in both format and length, was likely to be completed at their institutions</a:t>
          </a:r>
        </a:p>
      </dsp:txBody>
      <dsp:txXfrm>
        <a:off x="89604" y="1996784"/>
        <a:ext cx="6618467" cy="1656343"/>
      </dsp:txXfrm>
    </dsp:sp>
    <dsp:sp modelId="{B57E2605-A6D8-404D-AC64-C1AB80EAFB0F}">
      <dsp:nvSpPr>
        <dsp:cNvPr id="0" name=""/>
        <dsp:cNvSpPr/>
      </dsp:nvSpPr>
      <dsp:spPr>
        <a:xfrm>
          <a:off x="0" y="3803211"/>
          <a:ext cx="6797675" cy="1835551"/>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Value – All respondents said that the survey had some value for them, whether it was in evaluating what matters, or in having a communication tool for the community. This bi-directional value indicates that we've hit on something that's useful both inside and outside the APPA community.</a:t>
          </a:r>
        </a:p>
      </dsp:txBody>
      <dsp:txXfrm>
        <a:off x="89604" y="3892815"/>
        <a:ext cx="6618467" cy="165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07652-41FA-FC40-AE7C-B3C9EB8F0E8C}">
      <dsp:nvSpPr>
        <dsp:cNvPr id="0" name=""/>
        <dsp:cNvSpPr/>
      </dsp:nvSpPr>
      <dsp:spPr>
        <a:xfrm rot="5400000">
          <a:off x="5038990" y="-1989049"/>
          <a:ext cx="976098" cy="5201920"/>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Does the building meet ventilation requirements?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Is the ventilation being monitored?</a:t>
          </a:r>
        </a:p>
      </dsp:txBody>
      <dsp:txXfrm rot="-5400000">
        <a:off x="2926080" y="171510"/>
        <a:ext cx="5154271" cy="880800"/>
      </dsp:txXfrm>
    </dsp:sp>
    <dsp:sp modelId="{69F2F4D4-AF68-AE4A-8B3B-3EC7817CD529}">
      <dsp:nvSpPr>
        <dsp:cNvPr id="0" name=""/>
        <dsp:cNvSpPr/>
      </dsp:nvSpPr>
      <dsp:spPr>
        <a:xfrm>
          <a:off x="0" y="1848"/>
          <a:ext cx="2926080" cy="12201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Ventilation</a:t>
          </a:r>
          <a:endParaRPr lang="en-US" sz="3400" b="0" kern="1200" dirty="0"/>
        </a:p>
      </dsp:txBody>
      <dsp:txXfrm>
        <a:off x="59561" y="61409"/>
        <a:ext cx="2806958" cy="1101001"/>
      </dsp:txXfrm>
    </dsp:sp>
    <dsp:sp modelId="{7CE97408-672E-6E41-9D72-FEAC1FDCB7A8}">
      <dsp:nvSpPr>
        <dsp:cNvPr id="0" name=""/>
        <dsp:cNvSpPr/>
      </dsp:nvSpPr>
      <dsp:spPr>
        <a:xfrm rot="5400000">
          <a:off x="5038990" y="-707920"/>
          <a:ext cx="976098" cy="5201920"/>
        </a:xfrm>
        <a:prstGeom prst="round2Same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Is the air filtered appropriately?</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Are the air filters being monitored?</a:t>
          </a:r>
        </a:p>
      </dsp:txBody>
      <dsp:txXfrm rot="-5400000">
        <a:off x="2926080" y="1452639"/>
        <a:ext cx="5154271" cy="880800"/>
      </dsp:txXfrm>
    </dsp:sp>
    <dsp:sp modelId="{F6DBD32D-73A3-BC47-B2D9-454D3FC52512}">
      <dsp:nvSpPr>
        <dsp:cNvPr id="0" name=""/>
        <dsp:cNvSpPr/>
      </dsp:nvSpPr>
      <dsp:spPr>
        <a:xfrm>
          <a:off x="0" y="1282978"/>
          <a:ext cx="2926080" cy="1220123"/>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Air Quality</a:t>
          </a:r>
          <a:endParaRPr lang="en-US" sz="3400" b="0" kern="1200" dirty="0"/>
        </a:p>
      </dsp:txBody>
      <dsp:txXfrm>
        <a:off x="59561" y="1342539"/>
        <a:ext cx="2806958" cy="1101001"/>
      </dsp:txXfrm>
    </dsp:sp>
    <dsp:sp modelId="{04E0E6D4-1839-8749-A78C-9E38DAA23459}">
      <dsp:nvSpPr>
        <dsp:cNvPr id="0" name=""/>
        <dsp:cNvSpPr/>
      </dsp:nvSpPr>
      <dsp:spPr>
        <a:xfrm rot="5400000">
          <a:off x="5038990" y="573209"/>
          <a:ext cx="976098" cy="5201920"/>
        </a:xfrm>
        <a:prstGeom prst="round2Same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Does the building maintain appropriate temperatures? Individual setpoint control? </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Is each thermal zone monitored?</a:t>
          </a:r>
        </a:p>
      </dsp:txBody>
      <dsp:txXfrm rot="-5400000">
        <a:off x="2926080" y="2733769"/>
        <a:ext cx="5154271" cy="880800"/>
      </dsp:txXfrm>
    </dsp:sp>
    <dsp:sp modelId="{9B4DA63D-EB16-C841-AC7A-50AAE3829B41}">
      <dsp:nvSpPr>
        <dsp:cNvPr id="0" name=""/>
        <dsp:cNvSpPr/>
      </dsp:nvSpPr>
      <dsp:spPr>
        <a:xfrm>
          <a:off x="0" y="2564107"/>
          <a:ext cx="2926080" cy="1220123"/>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b="0" kern="1200" dirty="0"/>
            <a:t>Thermal Health</a:t>
          </a:r>
        </a:p>
      </dsp:txBody>
      <dsp:txXfrm>
        <a:off x="59561" y="2623668"/>
        <a:ext cx="2806958" cy="1101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68D4F-2131-694C-8508-8D141CC190E0}">
      <dsp:nvSpPr>
        <dsp:cNvPr id="0" name=""/>
        <dsp:cNvSpPr/>
      </dsp:nvSpPr>
      <dsp:spPr>
        <a:xfrm>
          <a:off x="0" y="414294"/>
          <a:ext cx="1911927" cy="91810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Up to 8% with proper ventilation</a:t>
          </a:r>
          <a:endParaRPr lang="en-US" sz="1700" b="0" kern="1200" dirty="0"/>
        </a:p>
      </dsp:txBody>
      <dsp:txXfrm>
        <a:off x="0" y="414294"/>
        <a:ext cx="1911927" cy="918103"/>
      </dsp:txXfrm>
    </dsp:sp>
    <dsp:sp modelId="{6616ADC3-9BDF-1048-82F7-BCFE6A626CF9}">
      <dsp:nvSpPr>
        <dsp:cNvPr id="0" name=""/>
        <dsp:cNvSpPr/>
      </dsp:nvSpPr>
      <dsp:spPr>
        <a:xfrm>
          <a:off x="0" y="1713020"/>
          <a:ext cx="1911927" cy="87794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Up to 8% with proper filtration</a:t>
          </a:r>
        </a:p>
      </dsp:txBody>
      <dsp:txXfrm>
        <a:off x="0" y="1713020"/>
        <a:ext cx="1911927" cy="877941"/>
      </dsp:txXfrm>
    </dsp:sp>
    <dsp:sp modelId="{F699C96C-5288-2B48-9598-5F28993602D7}">
      <dsp:nvSpPr>
        <dsp:cNvPr id="0" name=""/>
        <dsp:cNvSpPr/>
      </dsp:nvSpPr>
      <dsp:spPr>
        <a:xfrm>
          <a:off x="0" y="3007445"/>
          <a:ext cx="1911927" cy="8684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bg1"/>
              </a:solidFill>
            </a:rPr>
            <a:t>2% loss for each degree outside of 67 to 82 degrees</a:t>
          </a:r>
          <a:endParaRPr lang="en-US" sz="1700" b="0" kern="1200" dirty="0"/>
        </a:p>
      </dsp:txBody>
      <dsp:txXfrm>
        <a:off x="0" y="3007445"/>
        <a:ext cx="1911927" cy="8684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08570-D3CA-4E88-B226-DD4AB59540CC}">
      <dsp:nvSpPr>
        <dsp:cNvPr id="0" name=""/>
        <dsp:cNvSpPr/>
      </dsp:nvSpPr>
      <dsp:spPr>
        <a:xfrm rot="5400000">
          <a:off x="5038990" y="-1989049"/>
          <a:ext cx="976098" cy="5201920"/>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Does the building have high quality water? And is it accessible?</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Is the water quality monitored?</a:t>
          </a:r>
        </a:p>
      </dsp:txBody>
      <dsp:txXfrm rot="-5400000">
        <a:off x="2926080" y="171510"/>
        <a:ext cx="5154271" cy="880800"/>
      </dsp:txXfrm>
    </dsp:sp>
    <dsp:sp modelId="{E1969648-54F7-46A3-A3B2-73C8F9346D0E}">
      <dsp:nvSpPr>
        <dsp:cNvPr id="0" name=""/>
        <dsp:cNvSpPr/>
      </dsp:nvSpPr>
      <dsp:spPr>
        <a:xfrm>
          <a:off x="0" y="1848"/>
          <a:ext cx="2926080" cy="12201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Water Quality</a:t>
          </a:r>
          <a:endParaRPr lang="en-US" sz="3500" b="0" kern="1200" dirty="0"/>
        </a:p>
      </dsp:txBody>
      <dsp:txXfrm>
        <a:off x="59561" y="61409"/>
        <a:ext cx="2806958" cy="1101001"/>
      </dsp:txXfrm>
    </dsp:sp>
    <dsp:sp modelId="{38167EC5-DB20-43C1-94F5-A2C3D81EE0D7}">
      <dsp:nvSpPr>
        <dsp:cNvPr id="0" name=""/>
        <dsp:cNvSpPr/>
      </dsp:nvSpPr>
      <dsp:spPr>
        <a:xfrm rot="5400000">
          <a:off x="5038990" y="-707920"/>
          <a:ext cx="976098" cy="5201920"/>
        </a:xfrm>
        <a:prstGeom prst="round2Same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Are there water intrusion issues?</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Are there water sensors in the high-risk areas? Or are spaces inspected for water intrusion?</a:t>
          </a:r>
        </a:p>
      </dsp:txBody>
      <dsp:txXfrm rot="-5400000">
        <a:off x="2926080" y="1452639"/>
        <a:ext cx="5154271" cy="880800"/>
      </dsp:txXfrm>
    </dsp:sp>
    <dsp:sp modelId="{B09B2737-1B51-479B-A46D-8563F847D605}">
      <dsp:nvSpPr>
        <dsp:cNvPr id="0" name=""/>
        <dsp:cNvSpPr/>
      </dsp:nvSpPr>
      <dsp:spPr>
        <a:xfrm>
          <a:off x="0" y="1282978"/>
          <a:ext cx="2926080" cy="1220123"/>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Moisture</a:t>
          </a:r>
          <a:endParaRPr lang="en-US" sz="3500" b="0" kern="1200" dirty="0"/>
        </a:p>
      </dsp:txBody>
      <dsp:txXfrm>
        <a:off x="59561" y="1342539"/>
        <a:ext cx="2806958" cy="1101001"/>
      </dsp:txXfrm>
    </dsp:sp>
    <dsp:sp modelId="{C307AF97-D255-4F37-960C-CA4644130D56}">
      <dsp:nvSpPr>
        <dsp:cNvPr id="0" name=""/>
        <dsp:cNvSpPr/>
      </dsp:nvSpPr>
      <dsp:spPr>
        <a:xfrm rot="5400000">
          <a:off x="5038990" y="573209"/>
          <a:ext cx="976098" cy="5201920"/>
        </a:xfrm>
        <a:prstGeom prst="round2Same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What is the APPA cleanliness level of the building?</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Does the facility have an integrated pest management?</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Are spaces inspected?</a:t>
          </a:r>
        </a:p>
      </dsp:txBody>
      <dsp:txXfrm rot="-5400000">
        <a:off x="2926080" y="2733769"/>
        <a:ext cx="5154271" cy="880800"/>
      </dsp:txXfrm>
    </dsp:sp>
    <dsp:sp modelId="{F6926F70-2AAB-487A-820B-B8364A336B78}">
      <dsp:nvSpPr>
        <dsp:cNvPr id="0" name=""/>
        <dsp:cNvSpPr/>
      </dsp:nvSpPr>
      <dsp:spPr>
        <a:xfrm>
          <a:off x="0" y="2564107"/>
          <a:ext cx="2926080" cy="1220123"/>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b="0" kern="1200" dirty="0"/>
            <a:t>Dusts &amp; Pests</a:t>
          </a:r>
        </a:p>
      </dsp:txBody>
      <dsp:txXfrm>
        <a:off x="59561" y="2623668"/>
        <a:ext cx="2806958" cy="1101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68D4F-2131-694C-8508-8D141CC190E0}">
      <dsp:nvSpPr>
        <dsp:cNvPr id="0" name=""/>
        <dsp:cNvSpPr/>
      </dsp:nvSpPr>
      <dsp:spPr>
        <a:xfrm>
          <a:off x="0" y="207112"/>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Access to clean, drinkable water is essential for building function</a:t>
          </a:r>
          <a:endParaRPr lang="en-US" sz="1800" b="0" kern="1200" dirty="0"/>
        </a:p>
      </dsp:txBody>
      <dsp:txXfrm>
        <a:off x="0" y="207112"/>
        <a:ext cx="1911927" cy="1147156"/>
      </dsp:txXfrm>
    </dsp:sp>
    <dsp:sp modelId="{6616ADC3-9BDF-1048-82F7-BCFE6A626CF9}">
      <dsp:nvSpPr>
        <dsp:cNvPr id="0" name=""/>
        <dsp:cNvSpPr/>
      </dsp:nvSpPr>
      <dsp:spPr>
        <a:xfrm>
          <a:off x="0" y="1494367"/>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Reduction in respiratory ailments and leave time</a:t>
          </a:r>
        </a:p>
      </dsp:txBody>
      <dsp:txXfrm>
        <a:off x="0" y="1494367"/>
        <a:ext cx="1911927" cy="1147156"/>
      </dsp:txXfrm>
    </dsp:sp>
    <dsp:sp modelId="{F699C96C-5288-2B48-9598-5F28993602D7}">
      <dsp:nvSpPr>
        <dsp:cNvPr id="0" name=""/>
        <dsp:cNvSpPr/>
      </dsp:nvSpPr>
      <dsp:spPr>
        <a:xfrm>
          <a:off x="0" y="2832716"/>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1"/>
              </a:solidFill>
            </a:rPr>
            <a:t>Reduction in allergens and leave time taken</a:t>
          </a:r>
          <a:endParaRPr lang="en-US" sz="1800" b="0" kern="1200" dirty="0"/>
        </a:p>
      </dsp:txBody>
      <dsp:txXfrm>
        <a:off x="0" y="2832716"/>
        <a:ext cx="1911927" cy="11471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75EFA-4487-994F-97B6-422BAA488DDE}">
      <dsp:nvSpPr>
        <dsp:cNvPr id="0" name=""/>
        <dsp:cNvSpPr/>
      </dsp:nvSpPr>
      <dsp:spPr>
        <a:xfrm rot="5400000">
          <a:off x="4788310" y="-1677502"/>
          <a:ext cx="1477458" cy="5201920"/>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Does the building maintain appropriate sound levels? (maximum sound levels)</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Are there distracting noises present? (e.g., rattling walls/ceilings due to equipment vibration, noisy water coolers) </a:t>
          </a:r>
        </a:p>
      </dsp:txBody>
      <dsp:txXfrm rot="-5400000">
        <a:off x="2926079" y="256853"/>
        <a:ext cx="5129796" cy="1333210"/>
      </dsp:txXfrm>
    </dsp:sp>
    <dsp:sp modelId="{C0D65F02-F42C-AD48-B66C-DE0DBDF9AEBE}">
      <dsp:nvSpPr>
        <dsp:cNvPr id="0" name=""/>
        <dsp:cNvSpPr/>
      </dsp:nvSpPr>
      <dsp:spPr>
        <a:xfrm>
          <a:off x="0" y="46"/>
          <a:ext cx="2926080" cy="18468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b="0" kern="1200" dirty="0">
              <a:solidFill>
                <a:schemeClr val="bg1"/>
              </a:solidFill>
            </a:rPr>
            <a:t>Acoustics &amp; Noise</a:t>
          </a:r>
          <a:endParaRPr lang="en-US" sz="4700" b="0" kern="1200" dirty="0"/>
        </a:p>
      </dsp:txBody>
      <dsp:txXfrm>
        <a:off x="90154" y="90200"/>
        <a:ext cx="2745772" cy="1666515"/>
      </dsp:txXfrm>
    </dsp:sp>
    <dsp:sp modelId="{D36FD123-8E77-B84A-B508-0D383BC172F7}">
      <dsp:nvSpPr>
        <dsp:cNvPr id="0" name=""/>
        <dsp:cNvSpPr/>
      </dsp:nvSpPr>
      <dsp:spPr>
        <a:xfrm rot="5400000">
          <a:off x="4788310" y="261662"/>
          <a:ext cx="1477458" cy="5201920"/>
        </a:xfrm>
        <a:prstGeom prst="round2Same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Are spaces lit appropriately? Are light levels adjustable?</a:t>
          </a:r>
        </a:p>
        <a:p>
          <a:pPr marL="171450" lvl="1" indent="-171450" algn="l" defTabSz="755650">
            <a:lnSpc>
              <a:spcPct val="90000"/>
            </a:lnSpc>
            <a:spcBef>
              <a:spcPct val="0"/>
            </a:spcBef>
            <a:spcAft>
              <a:spcPct val="15000"/>
            </a:spcAft>
            <a:buFont typeface="Wingdings" panose="05000000000000000000" pitchFamily="2" charset="2"/>
            <a:buChar char="§"/>
          </a:pPr>
          <a:r>
            <a:rPr lang="en-US" sz="1700" kern="1200" dirty="0"/>
            <a:t>Do workspaces have windows? Is daylight harvesting used?</a:t>
          </a:r>
        </a:p>
      </dsp:txBody>
      <dsp:txXfrm rot="-5400000">
        <a:off x="2926079" y="2196017"/>
        <a:ext cx="5129796" cy="1333210"/>
      </dsp:txXfrm>
    </dsp:sp>
    <dsp:sp modelId="{06BAE1D0-5D91-914D-9FE7-EB51EFD96776}">
      <dsp:nvSpPr>
        <dsp:cNvPr id="0" name=""/>
        <dsp:cNvSpPr/>
      </dsp:nvSpPr>
      <dsp:spPr>
        <a:xfrm>
          <a:off x="0" y="1939210"/>
          <a:ext cx="2926080" cy="1846823"/>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Lighting &amp; Views</a:t>
          </a:r>
          <a:endParaRPr lang="en-US" sz="4700" b="0" kern="1200" dirty="0"/>
        </a:p>
      </dsp:txBody>
      <dsp:txXfrm>
        <a:off x="90154" y="2029364"/>
        <a:ext cx="2745772" cy="1666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68D4F-2131-694C-8508-8D141CC190E0}">
      <dsp:nvSpPr>
        <dsp:cNvPr id="0" name=""/>
        <dsp:cNvSpPr/>
      </dsp:nvSpPr>
      <dsp:spPr>
        <a:xfrm>
          <a:off x="0" y="303605"/>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Up to 33% improved performance through reduction of distracting noises</a:t>
          </a:r>
          <a:endParaRPr lang="en-US" sz="1400" b="0" kern="1200" dirty="0"/>
        </a:p>
      </dsp:txBody>
      <dsp:txXfrm>
        <a:off x="0" y="303605"/>
        <a:ext cx="1911927" cy="1147156"/>
      </dsp:txXfrm>
    </dsp:sp>
    <dsp:sp modelId="{6616ADC3-9BDF-1048-82F7-BCFE6A626CF9}">
      <dsp:nvSpPr>
        <dsp:cNvPr id="0" name=""/>
        <dsp:cNvSpPr/>
      </dsp:nvSpPr>
      <dsp:spPr>
        <a:xfrm>
          <a:off x="0" y="2206355"/>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Feeling of ‘gloom’ reduced in as many as 45% of individuals when proper lighting is introduced</a:t>
          </a:r>
          <a:endParaRPr lang="en-US" sz="1400" b="0" kern="1200" dirty="0">
            <a:solidFill>
              <a:schemeClr val="bg1"/>
            </a:solidFill>
          </a:endParaRPr>
        </a:p>
      </dsp:txBody>
      <dsp:txXfrm>
        <a:off x="0" y="2206355"/>
        <a:ext cx="1911927" cy="11471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FE9DE-D082-FC49-A5B1-F6546278BD55}">
      <dsp:nvSpPr>
        <dsp:cNvPr id="0" name=""/>
        <dsp:cNvSpPr/>
      </dsp:nvSpPr>
      <dsp:spPr>
        <a:xfrm rot="5400000">
          <a:off x="4788310" y="-1677502"/>
          <a:ext cx="1477458" cy="5201920"/>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Are safety systems in place and in compliance?</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Fire Detection</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Electronic Access Control</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Emergency Action Plans</a:t>
          </a:r>
        </a:p>
      </dsp:txBody>
      <dsp:txXfrm rot="-5400000">
        <a:off x="2926079" y="256853"/>
        <a:ext cx="5129796" cy="1333210"/>
      </dsp:txXfrm>
    </dsp:sp>
    <dsp:sp modelId="{1333514B-9ABD-F14B-AA46-8B691386A573}">
      <dsp:nvSpPr>
        <dsp:cNvPr id="0" name=""/>
        <dsp:cNvSpPr/>
      </dsp:nvSpPr>
      <dsp:spPr>
        <a:xfrm>
          <a:off x="0" y="46"/>
          <a:ext cx="2926080" cy="18468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b="0" kern="1200" dirty="0">
              <a:solidFill>
                <a:schemeClr val="bg1"/>
              </a:solidFill>
            </a:rPr>
            <a:t>Safety &amp; Security</a:t>
          </a:r>
          <a:endParaRPr lang="en-US" sz="4400" b="0" kern="1200" dirty="0"/>
        </a:p>
      </dsp:txBody>
      <dsp:txXfrm>
        <a:off x="90154" y="90200"/>
        <a:ext cx="2745772" cy="1666515"/>
      </dsp:txXfrm>
    </dsp:sp>
    <dsp:sp modelId="{D0E5F851-8338-0D42-AC3B-AD298111602A}">
      <dsp:nvSpPr>
        <dsp:cNvPr id="0" name=""/>
        <dsp:cNvSpPr/>
      </dsp:nvSpPr>
      <dsp:spPr>
        <a:xfrm rot="5400000">
          <a:off x="4788310" y="261662"/>
          <a:ext cx="1477458" cy="5201920"/>
        </a:xfrm>
        <a:prstGeom prst="round2Same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Does the facility have inclusive elements?</a:t>
          </a:r>
        </a:p>
        <a:p>
          <a:pPr marL="342900" lvl="2" indent="-171450" algn="l" defTabSz="800100">
            <a:lnSpc>
              <a:spcPct val="90000"/>
            </a:lnSpc>
            <a:spcBef>
              <a:spcPct val="0"/>
            </a:spcBef>
            <a:spcAft>
              <a:spcPct val="15000"/>
            </a:spcAft>
            <a:buFont typeface="Wingdings" panose="05000000000000000000" pitchFamily="2" charset="2"/>
            <a:buNone/>
          </a:pPr>
          <a:r>
            <a:rPr lang="en-US" sz="1800" kern="1200" dirty="0"/>
            <a:t>(Lactation Spaces, Gender Neutral Restrooms, ADA Accessibility, Mindful Spaces)</a:t>
          </a:r>
        </a:p>
        <a:p>
          <a:pPr marL="171450" lvl="1" indent="-171450" algn="l" defTabSz="800100">
            <a:lnSpc>
              <a:spcPct val="90000"/>
            </a:lnSpc>
            <a:spcBef>
              <a:spcPct val="0"/>
            </a:spcBef>
            <a:spcAft>
              <a:spcPct val="15000"/>
            </a:spcAft>
            <a:buFont typeface="Wingdings" panose="05000000000000000000" pitchFamily="2" charset="2"/>
            <a:buChar char="§"/>
          </a:pPr>
          <a:r>
            <a:rPr lang="en-US" sz="1800" kern="1200" dirty="0"/>
            <a:t>Are the spaces identified and navigable for occupant knowledge?</a:t>
          </a:r>
        </a:p>
      </dsp:txBody>
      <dsp:txXfrm rot="-5400000">
        <a:off x="2926079" y="2196017"/>
        <a:ext cx="5129796" cy="1333210"/>
      </dsp:txXfrm>
    </dsp:sp>
    <dsp:sp modelId="{D9A9D769-EF82-194C-AE7D-B6DF7BA27912}">
      <dsp:nvSpPr>
        <dsp:cNvPr id="0" name=""/>
        <dsp:cNvSpPr/>
      </dsp:nvSpPr>
      <dsp:spPr>
        <a:xfrm>
          <a:off x="0" y="1939210"/>
          <a:ext cx="2926080" cy="1846823"/>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Inclusivity</a:t>
          </a:r>
          <a:endParaRPr lang="en-US" sz="4400" b="0" kern="1200" dirty="0"/>
        </a:p>
      </dsp:txBody>
      <dsp:txXfrm>
        <a:off x="90154" y="2029364"/>
        <a:ext cx="2745772" cy="16665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68D4F-2131-694C-8508-8D141CC190E0}">
      <dsp:nvSpPr>
        <dsp:cNvPr id="0" name=""/>
        <dsp:cNvSpPr/>
      </dsp:nvSpPr>
      <dsp:spPr>
        <a:xfrm>
          <a:off x="0" y="303605"/>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Up to 12% improvement in productivity when occupants feel ‘safe’</a:t>
          </a:r>
          <a:endParaRPr lang="en-US" sz="1600" b="0" kern="1200" dirty="0"/>
        </a:p>
      </dsp:txBody>
      <dsp:txXfrm>
        <a:off x="0" y="303605"/>
        <a:ext cx="1911927" cy="1147156"/>
      </dsp:txXfrm>
    </dsp:sp>
    <dsp:sp modelId="{6616ADC3-9BDF-1048-82F7-BCFE6A626CF9}">
      <dsp:nvSpPr>
        <dsp:cNvPr id="0" name=""/>
        <dsp:cNvSpPr/>
      </dsp:nvSpPr>
      <dsp:spPr>
        <a:xfrm>
          <a:off x="0" y="2336981"/>
          <a:ext cx="1911927" cy="114715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Hard to measure; however, political capital gained is significant</a:t>
          </a:r>
          <a:endParaRPr lang="en-US" sz="1600" b="0" kern="1200" dirty="0">
            <a:solidFill>
              <a:schemeClr val="bg1"/>
            </a:solidFill>
          </a:endParaRPr>
        </a:p>
      </dsp:txBody>
      <dsp:txXfrm>
        <a:off x="0" y="2336981"/>
        <a:ext cx="1911927" cy="11471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AA334-3651-49D2-BCF0-A39291B587A9}"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E102A-C789-433F-BC5F-C22BC1B0C5AD}" type="slidenum">
              <a:rPr lang="en-US" smtClean="0"/>
              <a:t>‹#›</a:t>
            </a:fld>
            <a:endParaRPr lang="en-US"/>
          </a:p>
        </p:txBody>
      </p:sp>
    </p:spTree>
    <p:extLst>
      <p:ext uri="{BB962C8B-B14F-4D97-AF65-F5344CB8AC3E}">
        <p14:creationId xmlns:p14="http://schemas.microsoft.com/office/powerpoint/2010/main" val="1621199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The big picture here is - the tools to design, build and operate facilities continue to become more digital - Digital Transformation is happening whether you. plan for it or not.</a:t>
            </a:r>
          </a:p>
          <a:p>
            <a:pPr marL="285750" indent="-285750">
              <a:buFont typeface="Arial"/>
              <a:buChar char="•"/>
            </a:pPr>
            <a:r>
              <a:rPr lang="en-US" dirty="0"/>
              <a:t>Many “for-profit” rating systems that have emerged help facilitate: LEED, WELL, REST, </a:t>
            </a:r>
            <a:r>
              <a:rPr lang="en-US" dirty="0" err="1"/>
              <a:t>WiredScore</a:t>
            </a:r>
            <a:r>
              <a:rPr lang="en-US" dirty="0"/>
              <a:t>…then others low/no-cost like Fitwell</a:t>
            </a:r>
            <a:endParaRPr lang="en-US" dirty="0">
              <a:cs typeface="Calibri"/>
            </a:endParaRPr>
          </a:p>
          <a:p>
            <a:pPr marL="285750" indent="-285750">
              <a:buFont typeface="Arial"/>
              <a:buChar char="•"/>
            </a:pPr>
            <a:r>
              <a:rPr lang="en-US" dirty="0"/>
              <a:t>Yet the many conversations over the last two years, demonstrated that asking for $$ if always a challenge, but especially when it comes to smart buildings. And in some cases, there was resentment towards the costly scoring systems, that just put</a:t>
            </a:r>
            <a:r>
              <a:rPr lang="en-US"/>
              <a:t> more pressure on funding SMART...</a:t>
            </a:r>
            <a:endParaRPr lang="en-US">
              <a:cs typeface="Calibri"/>
            </a:endParaRPr>
          </a:p>
        </p:txBody>
      </p:sp>
      <p:sp>
        <p:nvSpPr>
          <p:cNvPr id="4" name="Slide Number Placeholder 3"/>
          <p:cNvSpPr>
            <a:spLocks noGrp="1"/>
          </p:cNvSpPr>
          <p:nvPr>
            <p:ph type="sldNum" sz="quarter" idx="5"/>
          </p:nvPr>
        </p:nvSpPr>
        <p:spPr/>
        <p:txBody>
          <a:bodyPr/>
          <a:lstStyle/>
          <a:p>
            <a:fld id="{6C7E102A-C789-433F-BC5F-C22BC1B0C5AD}" type="slidenum">
              <a:rPr lang="en-US" smtClean="0"/>
              <a:t>3</a:t>
            </a:fld>
            <a:endParaRPr lang="en-US"/>
          </a:p>
        </p:txBody>
      </p:sp>
    </p:spTree>
    <p:extLst>
      <p:ext uri="{BB962C8B-B14F-4D97-AF65-F5344CB8AC3E}">
        <p14:creationId xmlns:p14="http://schemas.microsoft.com/office/powerpoint/2010/main" val="261876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3-30-300 rule is a concept developed by JLL (Jones Lang Lasalle). Their research shows firms spend $3/sq. ft. for utility services; $30/sq. ft. on maintenance and operations/rent; and $300/sq. ft. on payroll. </a:t>
            </a:r>
          </a:p>
          <a:p>
            <a:pPr marL="171450" indent="-171450">
              <a:buFont typeface="Arial" panose="020B0604020202020204" pitchFamily="34" charset="0"/>
              <a:buChar char="•"/>
            </a:pPr>
            <a:r>
              <a:rPr lang="en-US" dirty="0"/>
              <a:t>Historically, FM focus has been on reducing the cost of utility services and rent/built space. </a:t>
            </a:r>
          </a:p>
          <a:p>
            <a:pPr marL="171450" indent="-171450">
              <a:buFont typeface="Arial" panose="020B0604020202020204" pitchFamily="34" charset="0"/>
              <a:buChar char="•"/>
            </a:pPr>
            <a:r>
              <a:rPr lang="en-US" dirty="0"/>
              <a:t>By increasing our focus on creating a better indoor environment that improves human health and performance, the financial benefit to our organizations will be 10 times greater than a saving in rent and 100 times greater than savings on utility services. </a:t>
            </a:r>
          </a:p>
          <a:p>
            <a:pPr marL="171450" indent="-171450">
              <a:buFont typeface="Arial" panose="020B0604020202020204" pitchFamily="34" charset="0"/>
              <a:buChar char="•"/>
            </a:pPr>
            <a:r>
              <a:rPr lang="en-US" dirty="0"/>
              <a:t>It isn’t necessary to compromise energy savings to achieve healthy, productive work and learning environments. </a:t>
            </a:r>
          </a:p>
        </p:txBody>
      </p:sp>
      <p:sp>
        <p:nvSpPr>
          <p:cNvPr id="4" name="Slide Number Placeholder 3"/>
          <p:cNvSpPr>
            <a:spLocks noGrp="1"/>
          </p:cNvSpPr>
          <p:nvPr>
            <p:ph type="sldNum" sz="quarter" idx="5"/>
          </p:nvPr>
        </p:nvSpPr>
        <p:spPr/>
        <p:txBody>
          <a:bodyPr/>
          <a:lstStyle/>
          <a:p>
            <a:fld id="{EB4D676D-2A2B-4E49-86DE-01A87A2FAAF3}" type="slidenum">
              <a:rPr lang="en-US" smtClean="0"/>
              <a:t>4</a:t>
            </a:fld>
            <a:endParaRPr lang="en-US"/>
          </a:p>
        </p:txBody>
      </p:sp>
    </p:spTree>
    <p:extLst>
      <p:ext uri="{BB962C8B-B14F-4D97-AF65-F5344CB8AC3E}">
        <p14:creationId xmlns:p14="http://schemas.microsoft.com/office/powerpoint/2010/main" val="335127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4D676D-2A2B-4E49-86DE-01A87A2FAAF3}" type="slidenum">
              <a:rPr lang="en-US" smtClean="0"/>
              <a:t>6</a:t>
            </a:fld>
            <a:endParaRPr lang="en-US"/>
          </a:p>
        </p:txBody>
      </p:sp>
    </p:spTree>
    <p:extLst>
      <p:ext uri="{BB962C8B-B14F-4D97-AF65-F5344CB8AC3E}">
        <p14:creationId xmlns:p14="http://schemas.microsoft.com/office/powerpoint/2010/main" val="157596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began with numerous brainstorming sessions listing out all the topics the committee members wanted to see in the PSB framework. After much debate, we decided it was best to start from pre-existing research. This led us to …(next slide)</a:t>
            </a:r>
          </a:p>
        </p:txBody>
      </p:sp>
      <p:sp>
        <p:nvSpPr>
          <p:cNvPr id="4" name="Slide Number Placeholder 3"/>
          <p:cNvSpPr>
            <a:spLocks noGrp="1"/>
          </p:cNvSpPr>
          <p:nvPr>
            <p:ph type="sldNum" sz="quarter" idx="5"/>
          </p:nvPr>
        </p:nvSpPr>
        <p:spPr/>
        <p:txBody>
          <a:bodyPr/>
          <a:lstStyle/>
          <a:p>
            <a:fld id="{6C7E102A-C789-433F-BC5F-C22BC1B0C5AD}" type="slidenum">
              <a:rPr lang="en-US" smtClean="0"/>
              <a:t>8</a:t>
            </a:fld>
            <a:endParaRPr lang="en-US"/>
          </a:p>
        </p:txBody>
      </p:sp>
    </p:spTree>
    <p:extLst>
      <p:ext uri="{BB962C8B-B14F-4D97-AF65-F5344CB8AC3E}">
        <p14:creationId xmlns:p14="http://schemas.microsoft.com/office/powerpoint/2010/main" val="276287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with the 9 foundations as defined by the Harvard T.H. Chan School of Public Health</a:t>
            </a:r>
          </a:p>
        </p:txBody>
      </p:sp>
      <p:sp>
        <p:nvSpPr>
          <p:cNvPr id="4" name="Slide Number Placeholder 3"/>
          <p:cNvSpPr>
            <a:spLocks noGrp="1"/>
          </p:cNvSpPr>
          <p:nvPr>
            <p:ph type="sldNum" sz="quarter" idx="5"/>
          </p:nvPr>
        </p:nvSpPr>
        <p:spPr/>
        <p:txBody>
          <a:bodyPr/>
          <a:lstStyle/>
          <a:p>
            <a:fld id="{6C7E102A-C789-433F-BC5F-C22BC1B0C5AD}" type="slidenum">
              <a:rPr lang="en-US" smtClean="0"/>
              <a:t>9</a:t>
            </a:fld>
            <a:endParaRPr lang="en-US"/>
          </a:p>
        </p:txBody>
      </p:sp>
    </p:spTree>
    <p:extLst>
      <p:ext uri="{BB962C8B-B14F-4D97-AF65-F5344CB8AC3E}">
        <p14:creationId xmlns:p14="http://schemas.microsoft.com/office/powerpoint/2010/main" val="1103196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6413747"/>
            <a:ext cx="12188825" cy="4572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48604"/>
            <a:ext cx="12188825" cy="6400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7B87A-E721-4DCA-8500-A0F9B0BA6A9A}" type="datetimeFigureOut">
              <a:rPr lang="en-US" smtClean="0"/>
              <a:t>1/5/2023</a:t>
            </a:fld>
            <a:endParaRPr lang="en-US"/>
          </a:p>
        </p:txBody>
      </p:sp>
      <p:sp>
        <p:nvSpPr>
          <p:cNvPr id="5" name="Footer Placeholder 4"/>
          <p:cNvSpPr>
            <a:spLocks noGrp="1"/>
          </p:cNvSpPr>
          <p:nvPr>
            <p:ph type="ftr" sz="quarter" idx="11"/>
          </p:nvPr>
        </p:nvSpPr>
        <p:spPr>
          <a:solidFill>
            <a:srgbClr val="F66111"/>
          </a:solidFill>
        </p:spPr>
        <p:txBody>
          <a:bodyPr/>
          <a:lstStyle/>
          <a:p>
            <a:endParaRPr lang="en-US" dirty="0"/>
          </a:p>
        </p:txBody>
      </p:sp>
      <p:sp>
        <p:nvSpPr>
          <p:cNvPr id="6" name="Slide Number Placeholder 5"/>
          <p:cNvSpPr>
            <a:spLocks noGrp="1"/>
          </p:cNvSpPr>
          <p:nvPr>
            <p:ph type="sldNum" sz="quarter" idx="12"/>
          </p:nvPr>
        </p:nvSpPr>
        <p:spPr/>
        <p:txBody>
          <a:bodyPr/>
          <a:lstStyle/>
          <a:p>
            <a:fld id="{034725B3-86D9-4E8A-945C-40CF54D511B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4" descr="ALRGB">
            <a:extLst>
              <a:ext uri="{FF2B5EF4-FFF2-40B4-BE49-F238E27FC236}">
                <a16:creationId xmlns:a16="http://schemas.microsoft.com/office/drawing/2014/main" id="{32768B21-4FF9-F149-9643-6C4F6CC25D2F}"/>
              </a:ext>
            </a:extLst>
          </p:cNvPr>
          <p:cNvPicPr>
            <a:picLocks noChangeAspect="1" noChangeArrowheads="1"/>
          </p:cNvPicPr>
          <p:nvPr userDrawn="1"/>
        </p:nvPicPr>
        <p:blipFill>
          <a:blip r:embed="rId2"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230333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7B87A-E721-4DCA-8500-A0F9B0BA6A9A}"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190263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7B87A-E721-4DCA-8500-A0F9B0BA6A9A}"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128158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7B87A-E721-4DCA-8500-A0F9B0BA6A9A}"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68762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E7B87A-E721-4DCA-8500-A0F9B0BA6A9A}" type="datetimeFigureOut">
              <a:rPr lang="en-US" smtClean="0"/>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725B3-86D9-4E8A-945C-40CF54D511B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ALRGB">
            <a:extLst>
              <a:ext uri="{FF2B5EF4-FFF2-40B4-BE49-F238E27FC236}">
                <a16:creationId xmlns:a16="http://schemas.microsoft.com/office/drawing/2014/main" id="{A97FF4D6-69A8-9C40-B841-FEA272CE86A3}"/>
              </a:ext>
            </a:extLst>
          </p:cNvPr>
          <p:cNvPicPr>
            <a:picLocks noChangeAspect="1" noChangeArrowheads="1"/>
          </p:cNvPicPr>
          <p:nvPr userDrawn="1"/>
        </p:nvPicPr>
        <p:blipFill>
          <a:blip r:embed="rId2"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362635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7B87A-E721-4DCA-8500-A0F9B0BA6A9A}"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419509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7B87A-E721-4DCA-8500-A0F9B0BA6A9A}" type="datetimeFigureOut">
              <a:rPr lang="en-US" smtClean="0"/>
              <a:t>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99339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7B87A-E721-4DCA-8500-A0F9B0BA6A9A}" type="datetimeFigureOut">
              <a:rPr lang="en-US" smtClean="0"/>
              <a:t>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169062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E7B87A-E721-4DCA-8500-A0F9B0BA6A9A}" type="datetimeFigureOut">
              <a:rPr lang="en-US" smtClean="0"/>
              <a:t>1/5/2023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34725B3-86D9-4E8A-945C-40CF54D511B1}" type="slidenum">
              <a:rPr lang="en-US" smtClean="0"/>
              <a:t>‹#›</a:t>
            </a:fld>
            <a:endParaRPr lang="en-US"/>
          </a:p>
        </p:txBody>
      </p:sp>
      <p:pic>
        <p:nvPicPr>
          <p:cNvPr id="10" name="Picture 4" descr="ALRGB">
            <a:extLst>
              <a:ext uri="{FF2B5EF4-FFF2-40B4-BE49-F238E27FC236}">
                <a16:creationId xmlns:a16="http://schemas.microsoft.com/office/drawing/2014/main" id="{1F0C2D30-D714-A048-B73F-F61269B3623C}"/>
              </a:ext>
            </a:extLst>
          </p:cNvPr>
          <p:cNvPicPr>
            <a:picLocks noChangeAspect="1" noChangeArrowheads="1"/>
          </p:cNvPicPr>
          <p:nvPr userDrawn="1"/>
        </p:nvPicPr>
        <p:blipFill>
          <a:blip r:embed="rId2"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231087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442762"/>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E7B87A-E721-4DCA-8500-A0F9B0BA6A9A}" type="datetimeFigureOut">
              <a:rPr lang="en-US" smtClean="0"/>
              <a:t>1/5/2023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34725B3-86D9-4E8A-945C-40CF54D511B1}" type="slidenum">
              <a:rPr lang="en-US" smtClean="0"/>
              <a:t>‹#›</a:t>
            </a:fld>
            <a:endParaRPr lang="en-US"/>
          </a:p>
        </p:txBody>
      </p:sp>
      <p:pic>
        <p:nvPicPr>
          <p:cNvPr id="10" name="Picture 4" descr="ALRGB">
            <a:extLst>
              <a:ext uri="{FF2B5EF4-FFF2-40B4-BE49-F238E27FC236}">
                <a16:creationId xmlns:a16="http://schemas.microsoft.com/office/drawing/2014/main" id="{0423CC36-E1C6-AD42-985B-42E9CA42015E}"/>
              </a:ext>
            </a:extLst>
          </p:cNvPr>
          <p:cNvPicPr>
            <a:picLocks noChangeAspect="1" noChangeArrowheads="1"/>
          </p:cNvPicPr>
          <p:nvPr userDrawn="1"/>
        </p:nvPicPr>
        <p:blipFill>
          <a:blip r:embed="rId2"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97457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E7B87A-E721-4DCA-8500-A0F9B0BA6A9A}" type="datetimeFigureOut">
              <a:rPr lang="en-US" smtClean="0"/>
              <a:t>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725B3-86D9-4E8A-945C-40CF54D511B1}" type="slidenum">
              <a:rPr lang="en-US" smtClean="0"/>
              <a:t>‹#›</a:t>
            </a:fld>
            <a:endParaRPr lang="en-US"/>
          </a:p>
        </p:txBody>
      </p:sp>
    </p:spTree>
    <p:extLst>
      <p:ext uri="{BB962C8B-B14F-4D97-AF65-F5344CB8AC3E}">
        <p14:creationId xmlns:p14="http://schemas.microsoft.com/office/powerpoint/2010/main" val="118404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F6611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8E7B87A-E721-4DCA-8500-A0F9B0BA6A9A}" type="datetimeFigureOut">
              <a:rPr lang="en-US" smtClean="0"/>
              <a:t>1/5/2023</a:t>
            </a:fld>
            <a:endParaRPr lang="en-US"/>
          </a:p>
        </p:txBody>
      </p:sp>
      <p:sp>
        <p:nvSpPr>
          <p:cNvPr id="5" name="Footer Placeholder 4"/>
          <p:cNvSpPr>
            <a:spLocks noGrp="1"/>
          </p:cNvSpPr>
          <p:nvPr>
            <p:ph type="ftr" sz="quarter" idx="3"/>
          </p:nvPr>
        </p:nvSpPr>
        <p:spPr>
          <a:xfrm>
            <a:off x="3686185" y="6459785"/>
            <a:ext cx="4822804" cy="365125"/>
          </a:xfrm>
          <a:prstGeom prst="rect">
            <a:avLst/>
          </a:prstGeom>
          <a:solidFill>
            <a:srgbClr val="F66111"/>
          </a:solidFill>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34725B3-86D9-4E8A-945C-40CF54D511B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4" descr="ALRGB">
            <a:extLst>
              <a:ext uri="{FF2B5EF4-FFF2-40B4-BE49-F238E27FC236}">
                <a16:creationId xmlns:a16="http://schemas.microsoft.com/office/drawing/2014/main" id="{6872D568-893B-E742-83F1-EFE4FDF237F6}"/>
              </a:ext>
            </a:extLst>
          </p:cNvPr>
          <p:cNvPicPr>
            <a:picLocks noChangeAspect="1" noChangeArrowheads="1"/>
          </p:cNvPicPr>
          <p:nvPr userDrawn="1"/>
        </p:nvPicPr>
        <p:blipFill>
          <a:blip r:embed="rId13"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4091132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llpaperflare.com/search?wallpaper=1903&amp;sort=relevance"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1.xml"/><Relationship Id="rId7" Type="http://schemas.openxmlformats.org/officeDocument/2006/relationships/image" Target="../media/image1.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flickr.com/photos/rowanuniversity/21835144300/"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hyperlink" Target="http://www.windley.com/archives/2017/01/a_universal_trust_framework.shtml"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AD942-1C0A-4661-86DD-C6E2D20301E1}"/>
              </a:ext>
            </a:extLst>
          </p:cNvPr>
          <p:cNvSpPr>
            <a:spLocks noGrp="1"/>
          </p:cNvSpPr>
          <p:nvPr>
            <p:ph type="ctrTitle"/>
          </p:nvPr>
        </p:nvSpPr>
        <p:spPr>
          <a:xfrm>
            <a:off x="1097280" y="758952"/>
            <a:ext cx="10058400" cy="2670048"/>
          </a:xfrm>
        </p:spPr>
        <p:txBody>
          <a:bodyPr>
            <a:normAutofit/>
          </a:bodyPr>
          <a:lstStyle/>
          <a:p>
            <a:r>
              <a:rPr lang="en-US" dirty="0">
                <a:solidFill>
                  <a:srgbClr val="F66111"/>
                </a:solidFill>
              </a:rPr>
              <a:t>P</a:t>
            </a:r>
            <a:r>
              <a:rPr lang="en-US" dirty="0"/>
              <a:t>roductive, </a:t>
            </a:r>
            <a:r>
              <a:rPr lang="en-US" dirty="0">
                <a:solidFill>
                  <a:srgbClr val="F66111"/>
                </a:solidFill>
              </a:rPr>
              <a:t>S</a:t>
            </a:r>
            <a:r>
              <a:rPr lang="en-US" dirty="0"/>
              <a:t>mart </a:t>
            </a:r>
            <a:r>
              <a:rPr lang="en-US" dirty="0">
                <a:solidFill>
                  <a:srgbClr val="F66111"/>
                </a:solidFill>
              </a:rPr>
              <a:t>B</a:t>
            </a:r>
            <a:r>
              <a:rPr lang="en-US" dirty="0"/>
              <a:t>uildings</a:t>
            </a:r>
          </a:p>
        </p:txBody>
      </p:sp>
      <p:sp>
        <p:nvSpPr>
          <p:cNvPr id="3" name="Subtitle 2">
            <a:extLst>
              <a:ext uri="{FF2B5EF4-FFF2-40B4-BE49-F238E27FC236}">
                <a16:creationId xmlns:a16="http://schemas.microsoft.com/office/drawing/2014/main" id="{DC40ACA0-996A-48D1-A219-E15F5443A385}"/>
              </a:ext>
            </a:extLst>
          </p:cNvPr>
          <p:cNvSpPr>
            <a:spLocks noGrp="1"/>
          </p:cNvSpPr>
          <p:nvPr>
            <p:ph type="subTitle" idx="1"/>
          </p:nvPr>
        </p:nvSpPr>
        <p:spPr>
          <a:xfrm>
            <a:off x="1100051" y="4414554"/>
            <a:ext cx="10058400" cy="1684494"/>
          </a:xfrm>
        </p:spPr>
        <p:txBody>
          <a:bodyPr>
            <a:normAutofit/>
          </a:bodyPr>
          <a:lstStyle/>
          <a:p>
            <a:pPr algn="l"/>
            <a:r>
              <a:rPr lang="en-US" sz="1200" b="1" dirty="0">
                <a:solidFill>
                  <a:schemeClr val="tx1"/>
                </a:solidFill>
                <a:latin typeface="+mn-lt"/>
              </a:rPr>
              <a:t>Adam Gogolski</a:t>
            </a:r>
          </a:p>
          <a:p>
            <a:pPr algn="l"/>
            <a:r>
              <a:rPr lang="en-US" sz="1200" b="1" dirty="0">
                <a:solidFill>
                  <a:schemeClr val="tx1"/>
                </a:solidFill>
                <a:latin typeface="+mn-lt"/>
              </a:rPr>
              <a:t>Jacob Olson</a:t>
            </a:r>
          </a:p>
          <a:p>
            <a:pPr algn="l"/>
            <a:r>
              <a:rPr lang="en-US" sz="1200" b="1" dirty="0">
                <a:solidFill>
                  <a:schemeClr val="tx1"/>
                </a:solidFill>
                <a:latin typeface="+mn-lt"/>
              </a:rPr>
              <a:t>Lalit Agarwal</a:t>
            </a:r>
          </a:p>
          <a:p>
            <a:pPr algn="l"/>
            <a:r>
              <a:rPr lang="en-US" sz="1200" b="1" dirty="0">
                <a:solidFill>
                  <a:schemeClr val="tx1"/>
                </a:solidFill>
                <a:latin typeface="+mn-lt"/>
              </a:rPr>
              <a:t>Rob Murchison</a:t>
            </a:r>
          </a:p>
        </p:txBody>
      </p:sp>
    </p:spTree>
    <p:extLst>
      <p:ext uri="{BB962C8B-B14F-4D97-AF65-F5344CB8AC3E}">
        <p14:creationId xmlns:p14="http://schemas.microsoft.com/office/powerpoint/2010/main" val="366481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EC3DA-1612-1219-3EC6-6FC05DBE9239}"/>
              </a:ext>
            </a:extLst>
          </p:cNvPr>
          <p:cNvSpPr>
            <a:spLocks noGrp="1"/>
          </p:cNvSpPr>
          <p:nvPr>
            <p:ph type="title"/>
          </p:nvPr>
        </p:nvSpPr>
        <p:spPr>
          <a:xfrm>
            <a:off x="5181601" y="634946"/>
            <a:ext cx="6368142" cy="1450757"/>
          </a:xfrm>
        </p:spPr>
        <p:txBody>
          <a:bodyPr>
            <a:normAutofit/>
          </a:bodyPr>
          <a:lstStyle/>
          <a:p>
            <a:r>
              <a:rPr lang="en-US" dirty="0"/>
              <a:t>PSB Foundations</a:t>
            </a:r>
          </a:p>
        </p:txBody>
      </p:sp>
      <p:pic>
        <p:nvPicPr>
          <p:cNvPr id="5" name="Picture 4" descr="3D square and rectangle">
            <a:extLst>
              <a:ext uri="{FF2B5EF4-FFF2-40B4-BE49-F238E27FC236}">
                <a16:creationId xmlns:a16="http://schemas.microsoft.com/office/drawing/2014/main" id="{1F85A111-9491-14B4-1F8D-73E562D4FF2B}"/>
              </a:ext>
            </a:extLst>
          </p:cNvPr>
          <p:cNvPicPr>
            <a:picLocks noChangeAspect="1"/>
          </p:cNvPicPr>
          <p:nvPr/>
        </p:nvPicPr>
        <p:blipFill rotWithShape="1">
          <a:blip r:embed="rId2"/>
          <a:srcRect l="16912" r="36343"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99BA1604-72F6-CCCD-DB81-095EC2BE8219}"/>
              </a:ext>
            </a:extLst>
          </p:cNvPr>
          <p:cNvGraphicFramePr>
            <a:graphicFrameLocks noGrp="1"/>
          </p:cNvGraphicFramePr>
          <p:nvPr>
            <p:ph idx="1"/>
            <p:extLst>
              <p:ext uri="{D42A27DB-BD31-4B8C-83A1-F6EECF244321}">
                <p14:modId xmlns:p14="http://schemas.microsoft.com/office/powerpoint/2010/main" val="1775661514"/>
              </p:ext>
            </p:extLst>
          </p:nvPr>
        </p:nvGraphicFramePr>
        <p:xfrm>
          <a:off x="5181601" y="2198914"/>
          <a:ext cx="6368142" cy="367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3">
            <a:extLst>
              <a:ext uri="{FF2B5EF4-FFF2-40B4-BE49-F238E27FC236}">
                <a16:creationId xmlns:a16="http://schemas.microsoft.com/office/drawing/2014/main" id="{C60D5456-CEAC-A740-4497-E34D34FB1C96}"/>
              </a:ext>
            </a:extLst>
          </p:cNvPr>
          <p:cNvSpPr txBox="1">
            <a:spLocks/>
          </p:cNvSpPr>
          <p:nvPr/>
        </p:nvSpPr>
        <p:spPr>
          <a:xfrm>
            <a:off x="6868885" y="5932719"/>
            <a:ext cx="5188132" cy="981886"/>
          </a:xfrm>
          <a:prstGeom prst="rect">
            <a:avLst/>
          </a:prstGeom>
        </p:spPr>
        <p:txBody>
          <a:bodyPr>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APPA’s </a:t>
            </a:r>
            <a:r>
              <a:rPr lang="en-US" sz="3200" u="sng" dirty="0"/>
              <a:t>Productive, Smart Buildings </a:t>
            </a:r>
            <a:r>
              <a:rPr lang="en-US" sz="3200" dirty="0"/>
              <a:t>framework has 10 FOUNDATIONS</a:t>
            </a:r>
          </a:p>
        </p:txBody>
      </p:sp>
    </p:spTree>
    <p:extLst>
      <p:ext uri="{BB962C8B-B14F-4D97-AF65-F5344CB8AC3E}">
        <p14:creationId xmlns:p14="http://schemas.microsoft.com/office/powerpoint/2010/main" val="2866270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06C2B5-3A44-4BAA-B5B0-090D71EF5684}"/>
              </a:ext>
            </a:extLst>
          </p:cNvPr>
          <p:cNvSpPr/>
          <p:nvPr/>
        </p:nvSpPr>
        <p:spPr>
          <a:xfrm>
            <a:off x="253141" y="382292"/>
            <a:ext cx="2355740" cy="139226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rPr>
              <a:t>FOUNDATION</a:t>
            </a:r>
          </a:p>
        </p:txBody>
      </p:sp>
      <p:sp>
        <p:nvSpPr>
          <p:cNvPr id="20" name="Title 4">
            <a:extLst>
              <a:ext uri="{FF2B5EF4-FFF2-40B4-BE49-F238E27FC236}">
                <a16:creationId xmlns:a16="http://schemas.microsoft.com/office/drawing/2014/main" id="{28BD67F7-F534-4D26-B4EB-3AAA343CE06D}"/>
              </a:ext>
            </a:extLst>
          </p:cNvPr>
          <p:cNvSpPr txBox="1">
            <a:spLocks/>
          </p:cNvSpPr>
          <p:nvPr/>
        </p:nvSpPr>
        <p:spPr>
          <a:xfrm>
            <a:off x="3807416" y="506852"/>
            <a:ext cx="7348263" cy="12305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latin typeface="Arial Black" panose="020B0A04020102020204" pitchFamily="34" charset="0"/>
              </a:rPr>
              <a:t>PSB Foundations</a:t>
            </a:r>
          </a:p>
        </p:txBody>
      </p:sp>
      <p:sp>
        <p:nvSpPr>
          <p:cNvPr id="21" name="Content Placeholder 3">
            <a:extLst>
              <a:ext uri="{FF2B5EF4-FFF2-40B4-BE49-F238E27FC236}">
                <a16:creationId xmlns:a16="http://schemas.microsoft.com/office/drawing/2014/main" id="{CC49ABDE-85EE-4FC7-ACF1-E11D73098359}"/>
              </a:ext>
            </a:extLst>
          </p:cNvPr>
          <p:cNvSpPr txBox="1">
            <a:spLocks/>
          </p:cNvSpPr>
          <p:nvPr/>
        </p:nvSpPr>
        <p:spPr>
          <a:xfrm>
            <a:off x="3807416" y="1418094"/>
            <a:ext cx="8167608" cy="3985648"/>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200" dirty="0"/>
              <a:t>Most of the foundations can be broken down into two parts:</a:t>
            </a:r>
          </a:p>
          <a:p>
            <a:endParaRPr lang="en-US" sz="3200" dirty="0"/>
          </a:p>
          <a:p>
            <a:r>
              <a:rPr lang="en-US" sz="3200" b="1" u="sng" dirty="0"/>
              <a:t>BUILT ENVIRONMENT</a:t>
            </a:r>
            <a:r>
              <a:rPr lang="en-US" sz="3200" b="1" dirty="0"/>
              <a:t> </a:t>
            </a:r>
          </a:p>
          <a:p>
            <a:pPr>
              <a:buFont typeface="Wingdings" panose="05000000000000000000" pitchFamily="2" charset="2"/>
              <a:buChar char="§"/>
            </a:pPr>
            <a:r>
              <a:rPr lang="en-US" sz="3200" dirty="0"/>
              <a:t>The physical element of the building attributed to improved productivity.</a:t>
            </a:r>
          </a:p>
          <a:p>
            <a:endParaRPr lang="en-US" sz="3200" dirty="0"/>
          </a:p>
          <a:p>
            <a:r>
              <a:rPr lang="en-US" sz="3200" b="1" u="sng" dirty="0"/>
              <a:t>SMART TECHNOLOGY</a:t>
            </a:r>
          </a:p>
          <a:p>
            <a:pPr>
              <a:buFont typeface="Wingdings" panose="05000000000000000000" pitchFamily="2" charset="2"/>
              <a:buChar char="§"/>
            </a:pPr>
            <a:r>
              <a:rPr lang="en-US" sz="3200" dirty="0"/>
              <a:t>The technology used to measure/identify the physical element</a:t>
            </a:r>
          </a:p>
        </p:txBody>
      </p:sp>
      <p:sp>
        <p:nvSpPr>
          <p:cNvPr id="3" name="Arrow: Bent 2">
            <a:extLst>
              <a:ext uri="{FF2B5EF4-FFF2-40B4-BE49-F238E27FC236}">
                <a16:creationId xmlns:a16="http://schemas.microsoft.com/office/drawing/2014/main" id="{0F57BD67-6E8D-475A-A41E-76DB051D8B1B}"/>
              </a:ext>
            </a:extLst>
          </p:cNvPr>
          <p:cNvSpPr/>
          <p:nvPr/>
        </p:nvSpPr>
        <p:spPr>
          <a:xfrm flipV="1">
            <a:off x="1704815" y="1828799"/>
            <a:ext cx="1890792" cy="8575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Bent 21">
            <a:extLst>
              <a:ext uri="{FF2B5EF4-FFF2-40B4-BE49-F238E27FC236}">
                <a16:creationId xmlns:a16="http://schemas.microsoft.com/office/drawing/2014/main" id="{06E0565E-B888-4C2E-9756-96E124B11A2F}"/>
              </a:ext>
            </a:extLst>
          </p:cNvPr>
          <p:cNvSpPr/>
          <p:nvPr/>
        </p:nvSpPr>
        <p:spPr>
          <a:xfrm flipV="1">
            <a:off x="986725" y="1828799"/>
            <a:ext cx="2608882" cy="2439692"/>
          </a:xfrm>
          <a:prstGeom prst="bentArrow">
            <a:avLst>
              <a:gd name="adj1" fmla="val 9494"/>
              <a:gd name="adj2" fmla="val 9243"/>
              <a:gd name="adj3" fmla="val 8737"/>
              <a:gd name="adj4" fmla="val 183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8538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5501-DDF8-4D69-1033-57EA1AF6D74B}"/>
              </a:ext>
            </a:extLst>
          </p:cNvPr>
          <p:cNvSpPr>
            <a:spLocks noGrp="1"/>
          </p:cNvSpPr>
          <p:nvPr>
            <p:ph type="title"/>
          </p:nvPr>
        </p:nvSpPr>
        <p:spPr>
          <a:xfrm>
            <a:off x="1097280" y="286603"/>
            <a:ext cx="10058400" cy="1450757"/>
          </a:xfrm>
        </p:spPr>
        <p:txBody>
          <a:bodyPr>
            <a:normAutofit/>
          </a:bodyPr>
          <a:lstStyle/>
          <a:p>
            <a:r>
              <a:rPr lang="en-US" dirty="0"/>
              <a:t>Foundations &amp; Productivity Impact</a:t>
            </a:r>
          </a:p>
        </p:txBody>
      </p:sp>
      <p:graphicFrame>
        <p:nvGraphicFramePr>
          <p:cNvPr id="4" name="Content Placeholder 3">
            <a:extLst>
              <a:ext uri="{FF2B5EF4-FFF2-40B4-BE49-F238E27FC236}">
                <a16:creationId xmlns:a16="http://schemas.microsoft.com/office/drawing/2014/main" id="{4E98CA5B-104B-2DE2-B3D0-179A395A362F}"/>
              </a:ext>
            </a:extLst>
          </p:cNvPr>
          <p:cNvGraphicFramePr>
            <a:graphicFrameLocks noGrp="1"/>
          </p:cNvGraphicFramePr>
          <p:nvPr>
            <p:ph idx="1"/>
          </p:nvPr>
        </p:nvGraphicFramePr>
        <p:xfrm>
          <a:off x="1096962" y="2098515"/>
          <a:ext cx="81280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E6B77D5-31DC-0D2F-4F6A-A1C246698F24}"/>
              </a:ext>
            </a:extLst>
          </p:cNvPr>
          <p:cNvGraphicFramePr/>
          <p:nvPr/>
        </p:nvGraphicFramePr>
        <p:xfrm>
          <a:off x="9243753" y="1836256"/>
          <a:ext cx="1911927" cy="44846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1E49985F-789C-6F17-CD96-00D378759B0B}"/>
              </a:ext>
            </a:extLst>
          </p:cNvPr>
          <p:cNvSpPr/>
          <p:nvPr/>
        </p:nvSpPr>
        <p:spPr>
          <a:xfrm>
            <a:off x="9127473" y="1731959"/>
            <a:ext cx="2144486" cy="371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Potential impact:</a:t>
            </a:r>
          </a:p>
        </p:txBody>
      </p:sp>
    </p:spTree>
    <p:extLst>
      <p:ext uri="{BB962C8B-B14F-4D97-AF65-F5344CB8AC3E}">
        <p14:creationId xmlns:p14="http://schemas.microsoft.com/office/powerpoint/2010/main" val="167993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5501-DDF8-4D69-1033-57EA1AF6D74B}"/>
              </a:ext>
            </a:extLst>
          </p:cNvPr>
          <p:cNvSpPr>
            <a:spLocks noGrp="1"/>
          </p:cNvSpPr>
          <p:nvPr>
            <p:ph type="title"/>
          </p:nvPr>
        </p:nvSpPr>
        <p:spPr>
          <a:xfrm>
            <a:off x="1097280" y="286603"/>
            <a:ext cx="10058400" cy="1450757"/>
          </a:xfrm>
        </p:spPr>
        <p:txBody>
          <a:bodyPr>
            <a:normAutofit/>
          </a:bodyPr>
          <a:lstStyle/>
          <a:p>
            <a:r>
              <a:rPr lang="en-US" dirty="0"/>
              <a:t>Foundations &amp; Productivity Impact</a:t>
            </a:r>
          </a:p>
        </p:txBody>
      </p:sp>
      <p:graphicFrame>
        <p:nvGraphicFramePr>
          <p:cNvPr id="4" name="Content Placeholder 3">
            <a:extLst>
              <a:ext uri="{FF2B5EF4-FFF2-40B4-BE49-F238E27FC236}">
                <a16:creationId xmlns:a16="http://schemas.microsoft.com/office/drawing/2014/main" id="{4E98CA5B-104B-2DE2-B3D0-179A395A362F}"/>
              </a:ext>
            </a:extLst>
          </p:cNvPr>
          <p:cNvGraphicFramePr>
            <a:graphicFrameLocks noGrp="1"/>
          </p:cNvGraphicFramePr>
          <p:nvPr>
            <p:ph idx="1"/>
            <p:extLst>
              <p:ext uri="{D42A27DB-BD31-4B8C-83A1-F6EECF244321}">
                <p14:modId xmlns:p14="http://schemas.microsoft.com/office/powerpoint/2010/main" val="2456720697"/>
              </p:ext>
            </p:extLst>
          </p:nvPr>
        </p:nvGraphicFramePr>
        <p:xfrm>
          <a:off x="1096962" y="2098515"/>
          <a:ext cx="81280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E6B77D5-31DC-0D2F-4F6A-A1C246698F24}"/>
              </a:ext>
            </a:extLst>
          </p:cNvPr>
          <p:cNvGraphicFramePr/>
          <p:nvPr>
            <p:extLst>
              <p:ext uri="{D42A27DB-BD31-4B8C-83A1-F6EECF244321}">
                <p14:modId xmlns:p14="http://schemas.microsoft.com/office/powerpoint/2010/main" val="1234625518"/>
              </p:ext>
            </p:extLst>
          </p:nvPr>
        </p:nvGraphicFramePr>
        <p:xfrm>
          <a:off x="9243752" y="1926310"/>
          <a:ext cx="1911927" cy="41358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1E49985F-789C-6F17-CD96-00D378759B0B}"/>
              </a:ext>
            </a:extLst>
          </p:cNvPr>
          <p:cNvSpPr/>
          <p:nvPr/>
        </p:nvSpPr>
        <p:spPr>
          <a:xfrm>
            <a:off x="9127473" y="1731959"/>
            <a:ext cx="2144486" cy="371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Potential impact:</a:t>
            </a:r>
          </a:p>
        </p:txBody>
      </p:sp>
    </p:spTree>
    <p:extLst>
      <p:ext uri="{BB962C8B-B14F-4D97-AF65-F5344CB8AC3E}">
        <p14:creationId xmlns:p14="http://schemas.microsoft.com/office/powerpoint/2010/main" val="291224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5501-DDF8-4D69-1033-57EA1AF6D74B}"/>
              </a:ext>
            </a:extLst>
          </p:cNvPr>
          <p:cNvSpPr>
            <a:spLocks noGrp="1"/>
          </p:cNvSpPr>
          <p:nvPr>
            <p:ph type="title"/>
          </p:nvPr>
        </p:nvSpPr>
        <p:spPr>
          <a:xfrm>
            <a:off x="1097280" y="286603"/>
            <a:ext cx="10058400" cy="1450757"/>
          </a:xfrm>
        </p:spPr>
        <p:txBody>
          <a:bodyPr>
            <a:normAutofit/>
          </a:bodyPr>
          <a:lstStyle/>
          <a:p>
            <a:r>
              <a:rPr lang="en-US" dirty="0"/>
              <a:t>Foundations &amp; Productivity Impact</a:t>
            </a:r>
          </a:p>
        </p:txBody>
      </p:sp>
      <p:graphicFrame>
        <p:nvGraphicFramePr>
          <p:cNvPr id="4" name="Content Placeholder 3">
            <a:extLst>
              <a:ext uri="{FF2B5EF4-FFF2-40B4-BE49-F238E27FC236}">
                <a16:creationId xmlns:a16="http://schemas.microsoft.com/office/drawing/2014/main" id="{4E98CA5B-104B-2DE2-B3D0-179A395A362F}"/>
              </a:ext>
            </a:extLst>
          </p:cNvPr>
          <p:cNvGraphicFramePr>
            <a:graphicFrameLocks noGrp="1"/>
          </p:cNvGraphicFramePr>
          <p:nvPr>
            <p:ph idx="1"/>
          </p:nvPr>
        </p:nvGraphicFramePr>
        <p:xfrm>
          <a:off x="1096962" y="2098515"/>
          <a:ext cx="81280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E6B77D5-31DC-0D2F-4F6A-A1C246698F24}"/>
              </a:ext>
            </a:extLst>
          </p:cNvPr>
          <p:cNvGraphicFramePr/>
          <p:nvPr/>
        </p:nvGraphicFramePr>
        <p:xfrm>
          <a:off x="9360032" y="2098515"/>
          <a:ext cx="1911927" cy="37860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1E49985F-789C-6F17-CD96-00D378759B0B}"/>
              </a:ext>
            </a:extLst>
          </p:cNvPr>
          <p:cNvSpPr/>
          <p:nvPr/>
        </p:nvSpPr>
        <p:spPr>
          <a:xfrm>
            <a:off x="9127473" y="1731959"/>
            <a:ext cx="2144486" cy="371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Potential impact:</a:t>
            </a:r>
          </a:p>
        </p:txBody>
      </p:sp>
    </p:spTree>
    <p:extLst>
      <p:ext uri="{BB962C8B-B14F-4D97-AF65-F5344CB8AC3E}">
        <p14:creationId xmlns:p14="http://schemas.microsoft.com/office/powerpoint/2010/main" val="60765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5501-DDF8-4D69-1033-57EA1AF6D74B}"/>
              </a:ext>
            </a:extLst>
          </p:cNvPr>
          <p:cNvSpPr>
            <a:spLocks noGrp="1"/>
          </p:cNvSpPr>
          <p:nvPr>
            <p:ph type="title"/>
          </p:nvPr>
        </p:nvSpPr>
        <p:spPr>
          <a:xfrm>
            <a:off x="1097280" y="286603"/>
            <a:ext cx="10058400" cy="1450757"/>
          </a:xfrm>
        </p:spPr>
        <p:txBody>
          <a:bodyPr>
            <a:normAutofit/>
          </a:bodyPr>
          <a:lstStyle/>
          <a:p>
            <a:r>
              <a:rPr lang="en-US" dirty="0"/>
              <a:t>Foundations &amp; Productivity Impact</a:t>
            </a:r>
          </a:p>
        </p:txBody>
      </p:sp>
      <p:graphicFrame>
        <p:nvGraphicFramePr>
          <p:cNvPr id="4" name="Content Placeholder 3">
            <a:extLst>
              <a:ext uri="{FF2B5EF4-FFF2-40B4-BE49-F238E27FC236}">
                <a16:creationId xmlns:a16="http://schemas.microsoft.com/office/drawing/2014/main" id="{4E98CA5B-104B-2DE2-B3D0-179A395A362F}"/>
              </a:ext>
            </a:extLst>
          </p:cNvPr>
          <p:cNvGraphicFramePr>
            <a:graphicFrameLocks noGrp="1"/>
          </p:cNvGraphicFramePr>
          <p:nvPr>
            <p:ph idx="1"/>
          </p:nvPr>
        </p:nvGraphicFramePr>
        <p:xfrm>
          <a:off x="1096962" y="2098515"/>
          <a:ext cx="81280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E6B77D5-31DC-0D2F-4F6A-A1C246698F24}"/>
              </a:ext>
            </a:extLst>
          </p:cNvPr>
          <p:cNvGraphicFramePr/>
          <p:nvPr/>
        </p:nvGraphicFramePr>
        <p:xfrm>
          <a:off x="9360032" y="2098515"/>
          <a:ext cx="1911927" cy="37860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1E49985F-789C-6F17-CD96-00D378759B0B}"/>
              </a:ext>
            </a:extLst>
          </p:cNvPr>
          <p:cNvSpPr/>
          <p:nvPr/>
        </p:nvSpPr>
        <p:spPr>
          <a:xfrm>
            <a:off x="9127473" y="1731959"/>
            <a:ext cx="2144486" cy="371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Potential impact:</a:t>
            </a:r>
          </a:p>
        </p:txBody>
      </p:sp>
    </p:spTree>
    <p:extLst>
      <p:ext uri="{BB962C8B-B14F-4D97-AF65-F5344CB8AC3E}">
        <p14:creationId xmlns:p14="http://schemas.microsoft.com/office/powerpoint/2010/main" val="377082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D8DA-91DD-458D-9293-AF22E479A0AC}"/>
              </a:ext>
            </a:extLst>
          </p:cNvPr>
          <p:cNvSpPr>
            <a:spLocks noGrp="1"/>
          </p:cNvSpPr>
          <p:nvPr>
            <p:ph idx="4294967295"/>
          </p:nvPr>
        </p:nvSpPr>
        <p:spPr>
          <a:xfrm>
            <a:off x="387458" y="2243527"/>
            <a:ext cx="11489410" cy="4022953"/>
          </a:xfrm>
        </p:spPr>
        <p:txBody>
          <a:bodyPr>
            <a:normAutofit/>
          </a:bodyPr>
          <a:lstStyle/>
          <a:p>
            <a:pPr marL="0" indent="0">
              <a:buNone/>
            </a:pPr>
            <a:r>
              <a:rPr lang="en-US" sz="3200" b="1" dirty="0"/>
              <a:t>Q3.1 – TEMPERATURE (Built Environment)</a:t>
            </a:r>
          </a:p>
          <a:p>
            <a:pPr marL="0" indent="0" algn="just">
              <a:buNone/>
            </a:pPr>
            <a:r>
              <a:rPr lang="en-US" sz="2200" dirty="0">
                <a:solidFill>
                  <a:srgbClr val="002060"/>
                </a:solidFill>
              </a:rPr>
              <a:t>Each space is maintained at levels for optimal performance. ASHRAE standard 55 provides baseline comfort levels from 67 to 82 degrees F, however everyone may not perform well at certain temperatures throughout the standard's range. Providing individual room control may have higher initial and maintenance costs, but an individual's ability to control their space temperature increases their personal comfort and productivity.</a:t>
            </a:r>
          </a:p>
          <a:p>
            <a:pPr marL="460375" indent="0">
              <a:buNone/>
            </a:pPr>
            <a:r>
              <a:rPr lang="en-US" sz="2200" b="0" i="0" u="none" strike="noStrike" dirty="0">
                <a:solidFill>
                  <a:schemeClr val="accent6">
                    <a:lumMod val="75000"/>
                  </a:schemeClr>
                </a:solidFill>
                <a:effectLst/>
                <a:latin typeface="Calibri" panose="020F0502020204030204" pitchFamily="34" charset="0"/>
              </a:rPr>
              <a:t>(A) Not all spaces meet minimum ASHRAE standard 55 for temperature control.</a:t>
            </a:r>
          </a:p>
          <a:p>
            <a:pPr marL="460375" indent="0">
              <a:buNone/>
            </a:pPr>
            <a:r>
              <a:rPr lang="en-US" sz="2200" b="0" i="0" u="none" strike="noStrike" dirty="0">
                <a:solidFill>
                  <a:schemeClr val="accent6">
                    <a:lumMod val="75000"/>
                  </a:schemeClr>
                </a:solidFill>
                <a:effectLst/>
                <a:latin typeface="Calibri" panose="020F0502020204030204" pitchFamily="34" charset="0"/>
              </a:rPr>
              <a:t>(B) All occupied spaces meet ASHRAE standard 55 for thermal comfort</a:t>
            </a:r>
          </a:p>
          <a:p>
            <a:pPr marL="460375" indent="0">
              <a:buNone/>
            </a:pPr>
            <a:r>
              <a:rPr lang="en-US" sz="2200" b="0" i="0" u="none" strike="noStrike" dirty="0">
                <a:solidFill>
                  <a:schemeClr val="accent6">
                    <a:lumMod val="75000"/>
                  </a:schemeClr>
                </a:solidFill>
                <a:effectLst/>
                <a:latin typeface="Calibri" panose="020F0502020204030204" pitchFamily="34" charset="0"/>
              </a:rPr>
              <a:t>(C) All occupied spaces have </a:t>
            </a:r>
            <a:r>
              <a:rPr lang="en-US" sz="2200" dirty="0">
                <a:solidFill>
                  <a:schemeClr val="accent6">
                    <a:lumMod val="75000"/>
                  </a:schemeClr>
                </a:solidFill>
                <a:latin typeface="Calibri" panose="020F0502020204030204" pitchFamily="34" charset="0"/>
              </a:rPr>
              <a:t>individual </a:t>
            </a:r>
            <a:r>
              <a:rPr lang="en-US" sz="2200" b="0" i="0" u="none" strike="noStrike" dirty="0">
                <a:solidFill>
                  <a:schemeClr val="accent6">
                    <a:lumMod val="75000"/>
                  </a:schemeClr>
                </a:solidFill>
                <a:effectLst/>
                <a:latin typeface="Calibri" panose="020F0502020204030204" pitchFamily="34" charset="0"/>
              </a:rPr>
              <a:t>occupant adjustable setpoints</a:t>
            </a:r>
            <a:endParaRPr lang="en-US" sz="2200" dirty="0">
              <a:solidFill>
                <a:schemeClr val="accent6">
                  <a:lumMod val="75000"/>
                </a:schemeClr>
              </a:solidFill>
            </a:endParaRPr>
          </a:p>
        </p:txBody>
      </p:sp>
      <p:sp>
        <p:nvSpPr>
          <p:cNvPr id="7" name="Rectangle 6">
            <a:extLst>
              <a:ext uri="{FF2B5EF4-FFF2-40B4-BE49-F238E27FC236}">
                <a16:creationId xmlns:a16="http://schemas.microsoft.com/office/drawing/2014/main" id="{441C62EE-849A-4DA4-BA6D-42F9F2D2C2C3}"/>
              </a:ext>
            </a:extLst>
          </p:cNvPr>
          <p:cNvSpPr/>
          <p:nvPr/>
        </p:nvSpPr>
        <p:spPr>
          <a:xfrm>
            <a:off x="222144" y="536699"/>
            <a:ext cx="2355740" cy="139226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rPr>
              <a:t>THERMAL HEALTH</a:t>
            </a:r>
          </a:p>
        </p:txBody>
      </p:sp>
      <p:sp>
        <p:nvSpPr>
          <p:cNvPr id="4" name="Title 4">
            <a:extLst>
              <a:ext uri="{FF2B5EF4-FFF2-40B4-BE49-F238E27FC236}">
                <a16:creationId xmlns:a16="http://schemas.microsoft.com/office/drawing/2014/main" id="{B5408E5E-C301-DE4C-BF61-022501567959}"/>
              </a:ext>
            </a:extLst>
          </p:cNvPr>
          <p:cNvSpPr txBox="1">
            <a:spLocks/>
          </p:cNvSpPr>
          <p:nvPr/>
        </p:nvSpPr>
        <p:spPr>
          <a:xfrm>
            <a:off x="3807416" y="506852"/>
            <a:ext cx="7348263" cy="12305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latin typeface="Arial Black" panose="020B0A04020102020204" pitchFamily="34" charset="0"/>
              </a:rPr>
              <a:t>Example Question</a:t>
            </a:r>
          </a:p>
        </p:txBody>
      </p:sp>
    </p:spTree>
    <p:extLst>
      <p:ext uri="{BB962C8B-B14F-4D97-AF65-F5344CB8AC3E}">
        <p14:creationId xmlns:p14="http://schemas.microsoft.com/office/powerpoint/2010/main" val="291716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D8DA-91DD-458D-9293-AF22E479A0AC}"/>
              </a:ext>
            </a:extLst>
          </p:cNvPr>
          <p:cNvSpPr>
            <a:spLocks noGrp="1"/>
          </p:cNvSpPr>
          <p:nvPr>
            <p:ph idx="4294967295"/>
          </p:nvPr>
        </p:nvSpPr>
        <p:spPr>
          <a:xfrm>
            <a:off x="392624" y="2257585"/>
            <a:ext cx="11411918" cy="3388964"/>
          </a:xfrm>
        </p:spPr>
        <p:txBody>
          <a:bodyPr>
            <a:normAutofit/>
          </a:bodyPr>
          <a:lstStyle/>
          <a:p>
            <a:pPr marL="0" indent="0">
              <a:buNone/>
            </a:pPr>
            <a:r>
              <a:rPr lang="en-US" sz="3200" b="1" dirty="0"/>
              <a:t>Q3.2 – TEMPERATURE (Smart Technology)</a:t>
            </a:r>
          </a:p>
          <a:p>
            <a:pPr marL="0" indent="0" algn="just">
              <a:buNone/>
            </a:pPr>
            <a:r>
              <a:rPr lang="en-US" sz="2000" dirty="0">
                <a:solidFill>
                  <a:srgbClr val="002060"/>
                </a:solidFill>
              </a:rPr>
              <a:t>Are spaces continuously maintained/monitored at optimal temperatures during occupancy?</a:t>
            </a:r>
          </a:p>
          <a:p>
            <a:pPr marL="460375" indent="0">
              <a:buNone/>
            </a:pPr>
            <a:r>
              <a:rPr lang="en-US" sz="2000" b="0" i="0" u="none" strike="noStrike" dirty="0">
                <a:solidFill>
                  <a:schemeClr val="accent6">
                    <a:lumMod val="75000"/>
                  </a:schemeClr>
                </a:solidFill>
                <a:effectLst/>
                <a:latin typeface="Calibri" panose="020F0502020204030204" pitchFamily="34" charset="0"/>
              </a:rPr>
              <a:t>(A) No/minimal thermal measurement (e.g., pneumatic)</a:t>
            </a:r>
          </a:p>
          <a:p>
            <a:pPr marL="460375" indent="0">
              <a:buNone/>
            </a:pPr>
            <a:r>
              <a:rPr lang="en-US" sz="2000" b="0" i="0" u="none" strike="noStrike" dirty="0">
                <a:solidFill>
                  <a:schemeClr val="accent6">
                    <a:lumMod val="75000"/>
                  </a:schemeClr>
                </a:solidFill>
                <a:effectLst/>
                <a:latin typeface="Calibri" panose="020F0502020204030204" pitchFamily="34" charset="0"/>
              </a:rPr>
              <a:t>(B) Central (air handler) temperature monitoring only </a:t>
            </a:r>
          </a:p>
          <a:p>
            <a:pPr marL="460375" indent="0">
              <a:buNone/>
            </a:pPr>
            <a:r>
              <a:rPr lang="en-US" sz="2000" b="0" i="0" u="none" strike="noStrike" dirty="0">
                <a:solidFill>
                  <a:schemeClr val="accent6">
                    <a:lumMod val="75000"/>
                  </a:schemeClr>
                </a:solidFill>
                <a:effectLst/>
                <a:latin typeface="Calibri" panose="020F0502020204030204" pitchFamily="34" charset="0"/>
              </a:rPr>
              <a:t>(C) Distributed/Space monitoring in place for over 50% of spaces</a:t>
            </a:r>
            <a:endParaRPr lang="en-US" sz="2000" dirty="0">
              <a:solidFill>
                <a:schemeClr val="accent6">
                  <a:lumMod val="75000"/>
                </a:schemeClr>
              </a:solidFill>
            </a:endParaRPr>
          </a:p>
        </p:txBody>
      </p:sp>
      <p:sp>
        <p:nvSpPr>
          <p:cNvPr id="6" name="Rectangle 5">
            <a:extLst>
              <a:ext uri="{FF2B5EF4-FFF2-40B4-BE49-F238E27FC236}">
                <a16:creationId xmlns:a16="http://schemas.microsoft.com/office/drawing/2014/main" id="{C62C3BAB-B302-4174-9F2A-A890ABA5BD92}"/>
              </a:ext>
            </a:extLst>
          </p:cNvPr>
          <p:cNvSpPr/>
          <p:nvPr/>
        </p:nvSpPr>
        <p:spPr>
          <a:xfrm>
            <a:off x="222144" y="536699"/>
            <a:ext cx="2355740" cy="139226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rPr>
              <a:t>THERMAL HEALTH</a:t>
            </a:r>
          </a:p>
        </p:txBody>
      </p:sp>
      <p:sp>
        <p:nvSpPr>
          <p:cNvPr id="4" name="Title 4">
            <a:extLst>
              <a:ext uri="{FF2B5EF4-FFF2-40B4-BE49-F238E27FC236}">
                <a16:creationId xmlns:a16="http://schemas.microsoft.com/office/drawing/2014/main" id="{E11E71B6-E479-B842-9428-CA70E1F3B196}"/>
              </a:ext>
            </a:extLst>
          </p:cNvPr>
          <p:cNvSpPr txBox="1">
            <a:spLocks/>
          </p:cNvSpPr>
          <p:nvPr/>
        </p:nvSpPr>
        <p:spPr>
          <a:xfrm>
            <a:off x="3807416" y="506852"/>
            <a:ext cx="7348263" cy="12305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latin typeface="Arial Black" panose="020B0A04020102020204" pitchFamily="34" charset="0"/>
              </a:rPr>
              <a:t>Example Question</a:t>
            </a:r>
          </a:p>
        </p:txBody>
      </p:sp>
    </p:spTree>
    <p:extLst>
      <p:ext uri="{BB962C8B-B14F-4D97-AF65-F5344CB8AC3E}">
        <p14:creationId xmlns:p14="http://schemas.microsoft.com/office/powerpoint/2010/main" val="4230659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465A2-7721-9F48-B402-00AA54A21FBC}"/>
              </a:ext>
            </a:extLst>
          </p:cNvPr>
          <p:cNvSpPr>
            <a:spLocks noGrp="1"/>
          </p:cNvSpPr>
          <p:nvPr>
            <p:ph type="title"/>
          </p:nvPr>
        </p:nvSpPr>
        <p:spPr/>
        <p:txBody>
          <a:bodyPr>
            <a:normAutofit/>
          </a:bodyPr>
          <a:lstStyle/>
          <a:p>
            <a:r>
              <a:rPr lang="en-US" dirty="0"/>
              <a:t>PSB Framework</a:t>
            </a:r>
          </a:p>
        </p:txBody>
      </p:sp>
      <p:sp>
        <p:nvSpPr>
          <p:cNvPr id="2" name="Text Placeholder 1">
            <a:extLst>
              <a:ext uri="{FF2B5EF4-FFF2-40B4-BE49-F238E27FC236}">
                <a16:creationId xmlns:a16="http://schemas.microsoft.com/office/drawing/2014/main" id="{321774C7-745A-ECD4-2140-C374B4D3B74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8611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694B8B-B480-38C3-D356-C78B99583F74}"/>
              </a:ext>
            </a:extLst>
          </p:cNvPr>
          <p:cNvPicPr>
            <a:picLocks noChangeAspect="1"/>
          </p:cNvPicPr>
          <p:nvPr/>
        </p:nvPicPr>
        <p:blipFill>
          <a:blip r:embed="rId2"/>
          <a:stretch>
            <a:fillRect/>
          </a:stretch>
        </p:blipFill>
        <p:spPr>
          <a:xfrm>
            <a:off x="222659" y="182880"/>
            <a:ext cx="4393785" cy="466344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F270EB2-5871-7E59-EF86-76EB0CC1D53C}"/>
              </a:ext>
            </a:extLst>
          </p:cNvPr>
          <p:cNvPicPr>
            <a:picLocks noChangeAspect="1"/>
          </p:cNvPicPr>
          <p:nvPr/>
        </p:nvPicPr>
        <p:blipFill>
          <a:blip r:embed="rId3"/>
          <a:stretch>
            <a:fillRect/>
          </a:stretch>
        </p:blipFill>
        <p:spPr>
          <a:xfrm>
            <a:off x="2751749" y="1804568"/>
            <a:ext cx="4393785" cy="418475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D7A86CD-E830-9A21-EFD7-40F865B0997C}"/>
              </a:ext>
            </a:extLst>
          </p:cNvPr>
          <p:cNvPicPr>
            <a:picLocks noChangeAspect="1"/>
          </p:cNvPicPr>
          <p:nvPr/>
        </p:nvPicPr>
        <p:blipFill>
          <a:blip r:embed="rId4"/>
          <a:stretch>
            <a:fillRect/>
          </a:stretch>
        </p:blipFill>
        <p:spPr>
          <a:xfrm>
            <a:off x="3610350" y="743599"/>
            <a:ext cx="8383008" cy="3940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5060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4446-A412-468E-B57E-26E0F7FEBD95}"/>
              </a:ext>
            </a:extLst>
          </p:cNvPr>
          <p:cNvSpPr>
            <a:spLocks noGrp="1"/>
          </p:cNvSpPr>
          <p:nvPr>
            <p:ph type="title"/>
          </p:nvPr>
        </p:nvSpPr>
        <p:spPr/>
        <p:txBody>
          <a:bodyPr/>
          <a:lstStyle/>
          <a:p>
            <a:r>
              <a:rPr lang="en-US" dirty="0"/>
              <a:t>Why are we meeting today?</a:t>
            </a:r>
          </a:p>
        </p:txBody>
      </p:sp>
      <p:sp>
        <p:nvSpPr>
          <p:cNvPr id="3" name="Content Placeholder 2">
            <a:extLst>
              <a:ext uri="{FF2B5EF4-FFF2-40B4-BE49-F238E27FC236}">
                <a16:creationId xmlns:a16="http://schemas.microsoft.com/office/drawing/2014/main" id="{874DE09F-2FD9-459A-B2E3-0036E4768140}"/>
              </a:ext>
            </a:extLst>
          </p:cNvPr>
          <p:cNvSpPr>
            <a:spLocks noGrp="1"/>
          </p:cNvSpPr>
          <p:nvPr>
            <p:ph idx="1"/>
          </p:nvPr>
        </p:nvSpPr>
        <p:spPr/>
        <p:txBody>
          <a:bodyPr>
            <a:normAutofit/>
          </a:bodyPr>
          <a:lstStyle/>
          <a:p>
            <a:pPr lvl="1"/>
            <a:r>
              <a:rPr lang="en-US" sz="2800" dirty="0"/>
              <a:t>Background on the Productive, Smart Buildings (PSB) initiative, why are we here?</a:t>
            </a:r>
          </a:p>
          <a:p>
            <a:pPr lvl="1"/>
            <a:endParaRPr lang="en-US" sz="2800" dirty="0"/>
          </a:p>
          <a:p>
            <a:pPr lvl="1"/>
            <a:r>
              <a:rPr lang="en-US" sz="2800" dirty="0"/>
              <a:t>Framework description, what is it?</a:t>
            </a:r>
          </a:p>
          <a:p>
            <a:pPr lvl="1"/>
            <a:endParaRPr lang="en-US" sz="2800" dirty="0"/>
          </a:p>
          <a:p>
            <a:pPr lvl="1"/>
            <a:r>
              <a:rPr lang="en-US" sz="2800" dirty="0"/>
              <a:t>Pilot insights and adjustments, what did we learn?</a:t>
            </a:r>
          </a:p>
          <a:p>
            <a:pPr lvl="1"/>
            <a:endParaRPr lang="en-US" sz="2800" dirty="0"/>
          </a:p>
          <a:p>
            <a:pPr lvl="1"/>
            <a:r>
              <a:rPr lang="en-US" sz="2800" dirty="0"/>
              <a:t>Release date, where do we go from here?</a:t>
            </a:r>
          </a:p>
          <a:p>
            <a:pPr marL="201168" lvl="1" indent="0">
              <a:buNone/>
            </a:pPr>
            <a:endParaRPr lang="en-US" sz="2800" dirty="0"/>
          </a:p>
          <a:p>
            <a:endParaRPr lang="en-US" sz="3200" dirty="0"/>
          </a:p>
        </p:txBody>
      </p:sp>
    </p:spTree>
    <p:extLst>
      <p:ext uri="{BB962C8B-B14F-4D97-AF65-F5344CB8AC3E}">
        <p14:creationId xmlns:p14="http://schemas.microsoft.com/office/powerpoint/2010/main" val="182689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1AD338-69EB-F638-3757-1A973242AF01}"/>
              </a:ext>
            </a:extLst>
          </p:cNvPr>
          <p:cNvPicPr>
            <a:picLocks noChangeAspect="1"/>
          </p:cNvPicPr>
          <p:nvPr/>
        </p:nvPicPr>
        <p:blipFill>
          <a:blip r:embed="rId2"/>
          <a:stretch>
            <a:fillRect/>
          </a:stretch>
        </p:blipFill>
        <p:spPr>
          <a:xfrm>
            <a:off x="139959" y="95072"/>
            <a:ext cx="8692389" cy="388909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447D38F-3B8E-EEA9-56F0-2C2796B5F818}"/>
              </a:ext>
            </a:extLst>
          </p:cNvPr>
          <p:cNvPicPr>
            <a:picLocks noChangeAspect="1"/>
          </p:cNvPicPr>
          <p:nvPr/>
        </p:nvPicPr>
        <p:blipFill>
          <a:blip r:embed="rId3"/>
          <a:stretch>
            <a:fillRect/>
          </a:stretch>
        </p:blipFill>
        <p:spPr>
          <a:xfrm>
            <a:off x="2369975" y="2133893"/>
            <a:ext cx="9542106" cy="3896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021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70348-2814-4660-BDDA-9174891DD6FD}"/>
              </a:ext>
            </a:extLst>
          </p:cNvPr>
          <p:cNvPicPr>
            <a:picLocks noChangeAspect="1"/>
          </p:cNvPicPr>
          <p:nvPr/>
        </p:nvPicPr>
        <p:blipFill>
          <a:blip r:embed="rId2"/>
          <a:stretch>
            <a:fillRect/>
          </a:stretch>
        </p:blipFill>
        <p:spPr>
          <a:xfrm>
            <a:off x="189675" y="195255"/>
            <a:ext cx="11812649" cy="6030167"/>
          </a:xfrm>
          <a:prstGeom prst="rect">
            <a:avLst/>
          </a:prstGeom>
        </p:spPr>
      </p:pic>
    </p:spTree>
    <p:extLst>
      <p:ext uri="{BB962C8B-B14F-4D97-AF65-F5344CB8AC3E}">
        <p14:creationId xmlns:p14="http://schemas.microsoft.com/office/powerpoint/2010/main" val="1043798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70348-2814-4660-BDDA-9174891DD6FD}"/>
              </a:ext>
            </a:extLst>
          </p:cNvPr>
          <p:cNvPicPr>
            <a:picLocks noChangeAspect="1"/>
          </p:cNvPicPr>
          <p:nvPr/>
        </p:nvPicPr>
        <p:blipFill>
          <a:blip r:embed="rId2"/>
          <a:stretch>
            <a:fillRect/>
          </a:stretch>
        </p:blipFill>
        <p:spPr>
          <a:xfrm>
            <a:off x="189675" y="195255"/>
            <a:ext cx="11812649" cy="6030167"/>
          </a:xfrm>
          <a:prstGeom prst="rect">
            <a:avLst/>
          </a:prstGeom>
        </p:spPr>
      </p:pic>
      <p:sp>
        <p:nvSpPr>
          <p:cNvPr id="2" name="TextBox 1">
            <a:extLst>
              <a:ext uri="{FF2B5EF4-FFF2-40B4-BE49-F238E27FC236}">
                <a16:creationId xmlns:a16="http://schemas.microsoft.com/office/drawing/2014/main" id="{08E9738F-3601-34C0-C08F-401914E2283C}"/>
              </a:ext>
            </a:extLst>
          </p:cNvPr>
          <p:cNvSpPr txBox="1"/>
          <p:nvPr/>
        </p:nvSpPr>
        <p:spPr>
          <a:xfrm>
            <a:off x="8942612" y="2667000"/>
            <a:ext cx="1491343" cy="646331"/>
          </a:xfrm>
          <a:prstGeom prst="rect">
            <a:avLst/>
          </a:prstGeom>
          <a:noFill/>
        </p:spPr>
        <p:txBody>
          <a:bodyPr wrap="square" rtlCol="0">
            <a:spAutoFit/>
          </a:bodyPr>
          <a:lstStyle/>
          <a:p>
            <a:pPr algn="r"/>
            <a:r>
              <a:rPr lang="en-US" dirty="0">
                <a:solidFill>
                  <a:srgbClr val="00B050"/>
                </a:solidFill>
              </a:rPr>
              <a:t>Productivity Enhancing</a:t>
            </a:r>
          </a:p>
        </p:txBody>
      </p:sp>
      <p:sp>
        <p:nvSpPr>
          <p:cNvPr id="4" name="TextBox 3">
            <a:extLst>
              <a:ext uri="{FF2B5EF4-FFF2-40B4-BE49-F238E27FC236}">
                <a16:creationId xmlns:a16="http://schemas.microsoft.com/office/drawing/2014/main" id="{05D4E292-42CC-C9DF-7A1E-D53217209072}"/>
              </a:ext>
            </a:extLst>
          </p:cNvPr>
          <p:cNvSpPr txBox="1"/>
          <p:nvPr/>
        </p:nvSpPr>
        <p:spPr>
          <a:xfrm>
            <a:off x="664028" y="2667000"/>
            <a:ext cx="2373086" cy="646331"/>
          </a:xfrm>
          <a:prstGeom prst="rect">
            <a:avLst/>
          </a:prstGeom>
          <a:noFill/>
        </p:spPr>
        <p:txBody>
          <a:bodyPr wrap="square" rtlCol="0">
            <a:spAutoFit/>
          </a:bodyPr>
          <a:lstStyle/>
          <a:p>
            <a:r>
              <a:rPr lang="en-US" dirty="0">
                <a:solidFill>
                  <a:schemeClr val="accent1">
                    <a:lumMod val="75000"/>
                  </a:schemeClr>
                </a:solidFill>
              </a:rPr>
              <a:t>Technologically Enabled</a:t>
            </a:r>
          </a:p>
        </p:txBody>
      </p:sp>
      <p:sp>
        <p:nvSpPr>
          <p:cNvPr id="6" name="TextBox 5">
            <a:extLst>
              <a:ext uri="{FF2B5EF4-FFF2-40B4-BE49-F238E27FC236}">
                <a16:creationId xmlns:a16="http://schemas.microsoft.com/office/drawing/2014/main" id="{494721F0-CC72-8720-BB29-E69B8AEA8D7E}"/>
              </a:ext>
            </a:extLst>
          </p:cNvPr>
          <p:cNvSpPr txBox="1"/>
          <p:nvPr/>
        </p:nvSpPr>
        <p:spPr>
          <a:xfrm>
            <a:off x="664028" y="3799879"/>
            <a:ext cx="1428418" cy="646331"/>
          </a:xfrm>
          <a:prstGeom prst="rect">
            <a:avLst/>
          </a:prstGeom>
          <a:noFill/>
        </p:spPr>
        <p:txBody>
          <a:bodyPr wrap="square" rtlCol="0">
            <a:spAutoFit/>
          </a:bodyPr>
          <a:lstStyle/>
          <a:p>
            <a:r>
              <a:rPr lang="en-US" dirty="0">
                <a:solidFill>
                  <a:srgbClr val="7030A0"/>
                </a:solidFill>
              </a:rPr>
              <a:t>Performance Neutral</a:t>
            </a:r>
          </a:p>
        </p:txBody>
      </p:sp>
      <p:sp>
        <p:nvSpPr>
          <p:cNvPr id="7" name="TextBox 6">
            <a:extLst>
              <a:ext uri="{FF2B5EF4-FFF2-40B4-BE49-F238E27FC236}">
                <a16:creationId xmlns:a16="http://schemas.microsoft.com/office/drawing/2014/main" id="{F7EEA1F4-CA78-D2B4-476C-704AD56CE07A}"/>
              </a:ext>
            </a:extLst>
          </p:cNvPr>
          <p:cNvSpPr txBox="1"/>
          <p:nvPr/>
        </p:nvSpPr>
        <p:spPr>
          <a:xfrm>
            <a:off x="8829675" y="3799879"/>
            <a:ext cx="1604280" cy="646331"/>
          </a:xfrm>
          <a:prstGeom prst="rect">
            <a:avLst/>
          </a:prstGeom>
          <a:noFill/>
        </p:spPr>
        <p:txBody>
          <a:bodyPr wrap="square" rtlCol="0">
            <a:spAutoFit/>
          </a:bodyPr>
          <a:lstStyle/>
          <a:p>
            <a:pPr algn="r"/>
            <a:r>
              <a:rPr lang="en-US" dirty="0">
                <a:solidFill>
                  <a:schemeClr val="bg2">
                    <a:lumMod val="50000"/>
                  </a:schemeClr>
                </a:solidFill>
              </a:rPr>
              <a:t>Opportunity for Investment</a:t>
            </a:r>
          </a:p>
        </p:txBody>
      </p:sp>
    </p:spTree>
    <p:extLst>
      <p:ext uri="{BB962C8B-B14F-4D97-AF65-F5344CB8AC3E}">
        <p14:creationId xmlns:p14="http://schemas.microsoft.com/office/powerpoint/2010/main" val="307002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4149AB-FB28-DA92-B308-8133C7618CEA}"/>
              </a:ext>
            </a:extLst>
          </p:cNvPr>
          <p:cNvPicPr>
            <a:picLocks noChangeAspect="1"/>
          </p:cNvPicPr>
          <p:nvPr/>
        </p:nvPicPr>
        <p:blipFill rotWithShape="1">
          <a:blip r:embed="rId2"/>
          <a:srcRect r="12811"/>
          <a:stretch/>
        </p:blipFill>
        <p:spPr>
          <a:xfrm>
            <a:off x="168999" y="1941884"/>
            <a:ext cx="3689894" cy="2160416"/>
          </a:xfrm>
          <a:prstGeom prst="rect">
            <a:avLst/>
          </a:prstGeom>
        </p:spPr>
      </p:pic>
      <p:graphicFrame>
        <p:nvGraphicFramePr>
          <p:cNvPr id="2" name="Diagram 1">
            <a:extLst>
              <a:ext uri="{FF2B5EF4-FFF2-40B4-BE49-F238E27FC236}">
                <a16:creationId xmlns:a16="http://schemas.microsoft.com/office/drawing/2014/main" id="{DBE98064-9C25-E9EC-9F2C-ECBFF81CBE22}"/>
              </a:ext>
            </a:extLst>
          </p:cNvPr>
          <p:cNvGraphicFramePr/>
          <p:nvPr>
            <p:extLst>
              <p:ext uri="{D42A27DB-BD31-4B8C-83A1-F6EECF244321}">
                <p14:modId xmlns:p14="http://schemas.microsoft.com/office/powerpoint/2010/main" val="2032211682"/>
              </p:ext>
            </p:extLst>
          </p:nvPr>
        </p:nvGraphicFramePr>
        <p:xfrm>
          <a:off x="4259152" y="719666"/>
          <a:ext cx="768236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4">
            <a:extLst>
              <a:ext uri="{FF2B5EF4-FFF2-40B4-BE49-F238E27FC236}">
                <a16:creationId xmlns:a16="http://schemas.microsoft.com/office/drawing/2014/main" id="{6A6F5E43-1809-3E6C-FE70-CD7B659F014B}"/>
              </a:ext>
            </a:extLst>
          </p:cNvPr>
          <p:cNvSpPr txBox="1">
            <a:spLocks/>
          </p:cNvSpPr>
          <p:nvPr/>
        </p:nvSpPr>
        <p:spPr>
          <a:xfrm>
            <a:off x="430530" y="5145"/>
            <a:ext cx="10058400" cy="714521"/>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What the zones mean</a:t>
            </a:r>
          </a:p>
        </p:txBody>
      </p:sp>
      <p:sp>
        <p:nvSpPr>
          <p:cNvPr id="5" name="Rectangle 4">
            <a:extLst>
              <a:ext uri="{FF2B5EF4-FFF2-40B4-BE49-F238E27FC236}">
                <a16:creationId xmlns:a16="http://schemas.microsoft.com/office/drawing/2014/main" id="{C50AC25B-741E-EB0F-7E58-98277C8AA7BC}"/>
              </a:ext>
            </a:extLst>
          </p:cNvPr>
          <p:cNvSpPr/>
          <p:nvPr/>
        </p:nvSpPr>
        <p:spPr>
          <a:xfrm>
            <a:off x="1856511" y="2118511"/>
            <a:ext cx="2002381" cy="1066003"/>
          </a:xfrm>
          <a:prstGeom prst="rect">
            <a:avLst/>
          </a:prstGeom>
          <a:solidFill>
            <a:srgbClr val="89DC7E">
              <a:alpha val="34118"/>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D1079DB-5144-D14B-0D94-556E8DCF699F}"/>
              </a:ext>
            </a:extLst>
          </p:cNvPr>
          <p:cNvSpPr/>
          <p:nvPr/>
        </p:nvSpPr>
        <p:spPr>
          <a:xfrm>
            <a:off x="1856510" y="3184514"/>
            <a:ext cx="2002381" cy="753744"/>
          </a:xfrm>
          <a:prstGeom prst="rect">
            <a:avLst/>
          </a:prstGeom>
          <a:solidFill>
            <a:srgbClr val="ADC8DD">
              <a:alpha val="34118"/>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8846FE-B2E8-4656-8579-C159DF566DF5}"/>
              </a:ext>
            </a:extLst>
          </p:cNvPr>
          <p:cNvSpPr/>
          <p:nvPr/>
        </p:nvSpPr>
        <p:spPr>
          <a:xfrm>
            <a:off x="349049" y="3184514"/>
            <a:ext cx="1503553" cy="753744"/>
          </a:xfrm>
          <a:prstGeom prst="rect">
            <a:avLst/>
          </a:prstGeom>
          <a:solidFill>
            <a:srgbClr val="D6BBEB">
              <a:alpha val="3490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EE51B1-7F2E-AFA4-BC99-2D8EB08DF7F6}"/>
              </a:ext>
            </a:extLst>
          </p:cNvPr>
          <p:cNvSpPr/>
          <p:nvPr/>
        </p:nvSpPr>
        <p:spPr>
          <a:xfrm>
            <a:off x="349048" y="2118510"/>
            <a:ext cx="1503553" cy="1066003"/>
          </a:xfrm>
          <a:prstGeom prst="rect">
            <a:avLst/>
          </a:prstGeom>
          <a:solidFill>
            <a:srgbClr val="F3B56C">
              <a:alpha val="32157"/>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13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A54EFFAB-A235-4CEB-8D0C-7E3E51616C3B}"/>
                                            </p:graphicEl>
                                          </p:spTgt>
                                        </p:tgtEl>
                                        <p:attrNameLst>
                                          <p:attrName>style.visibility</p:attrName>
                                        </p:attrNameLst>
                                      </p:cBhvr>
                                      <p:to>
                                        <p:strVal val="visible"/>
                                      </p:to>
                                    </p:set>
                                    <p:animEffect transition="in" filter="fade">
                                      <p:cBhvr>
                                        <p:cTn id="7" dur="500"/>
                                        <p:tgtEl>
                                          <p:spTgt spid="2">
                                            <p:graphicEl>
                                              <a:dgm id="{A54EFFAB-A235-4CEB-8D0C-7E3E51616C3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DA22C456-F09D-4C54-89D4-DC493B03F82B}"/>
                                            </p:graphicEl>
                                          </p:spTgt>
                                        </p:tgtEl>
                                        <p:attrNameLst>
                                          <p:attrName>style.visibility</p:attrName>
                                        </p:attrNameLst>
                                      </p:cBhvr>
                                      <p:to>
                                        <p:strVal val="visible"/>
                                      </p:to>
                                    </p:set>
                                    <p:animEffect transition="in" filter="fade">
                                      <p:cBhvr>
                                        <p:cTn id="10" dur="500"/>
                                        <p:tgtEl>
                                          <p:spTgt spid="2">
                                            <p:graphicEl>
                                              <a:dgm id="{DA22C456-F09D-4C54-89D4-DC493B03F82B}"/>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graphicEl>
                                              <a:dgm id="{609CD15A-9CA3-4E27-BCD8-E66A5C7C4027}"/>
                                            </p:graphicEl>
                                          </p:spTgt>
                                        </p:tgtEl>
                                        <p:attrNameLst>
                                          <p:attrName>style.visibility</p:attrName>
                                        </p:attrNameLst>
                                      </p:cBhvr>
                                      <p:to>
                                        <p:strVal val="visible"/>
                                      </p:to>
                                    </p:set>
                                    <p:animEffect transition="in" filter="fade">
                                      <p:cBhvr>
                                        <p:cTn id="18" dur="500"/>
                                        <p:tgtEl>
                                          <p:spTgt spid="2">
                                            <p:graphicEl>
                                              <a:dgm id="{609CD15A-9CA3-4E27-BCD8-E66A5C7C4027}"/>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470C67F1-B412-4FE7-A245-6790B0669321}"/>
                                            </p:graphicEl>
                                          </p:spTgt>
                                        </p:tgtEl>
                                        <p:attrNameLst>
                                          <p:attrName>style.visibility</p:attrName>
                                        </p:attrNameLst>
                                      </p:cBhvr>
                                      <p:to>
                                        <p:strVal val="visible"/>
                                      </p:to>
                                    </p:set>
                                    <p:animEffect transition="in" filter="fade">
                                      <p:cBhvr>
                                        <p:cTn id="21" dur="500"/>
                                        <p:tgtEl>
                                          <p:spTgt spid="2">
                                            <p:graphicEl>
                                              <a:dgm id="{470C67F1-B412-4FE7-A245-6790B066932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graphicEl>
                                              <a:dgm id="{6ABE5E2A-5ED2-46B6-8171-42D4F93A364D}"/>
                                            </p:graphicEl>
                                          </p:spTgt>
                                        </p:tgtEl>
                                        <p:attrNameLst>
                                          <p:attrName>style.visibility</p:attrName>
                                        </p:attrNameLst>
                                      </p:cBhvr>
                                      <p:to>
                                        <p:strVal val="visible"/>
                                      </p:to>
                                    </p:set>
                                    <p:animEffect transition="in" filter="fade">
                                      <p:cBhvr>
                                        <p:cTn id="29" dur="500"/>
                                        <p:tgtEl>
                                          <p:spTgt spid="2">
                                            <p:graphicEl>
                                              <a:dgm id="{6ABE5E2A-5ED2-46B6-8171-42D4F93A364D}"/>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graphicEl>
                                              <a:dgm id="{13EDFD23-6C24-4029-ADD4-33745EA9B0CB}"/>
                                            </p:graphicEl>
                                          </p:spTgt>
                                        </p:tgtEl>
                                        <p:attrNameLst>
                                          <p:attrName>style.visibility</p:attrName>
                                        </p:attrNameLst>
                                      </p:cBhvr>
                                      <p:to>
                                        <p:strVal val="visible"/>
                                      </p:to>
                                    </p:set>
                                    <p:animEffect transition="in" filter="fade">
                                      <p:cBhvr>
                                        <p:cTn id="32" dur="500"/>
                                        <p:tgtEl>
                                          <p:spTgt spid="2">
                                            <p:graphicEl>
                                              <a:dgm id="{13EDFD23-6C24-4029-ADD4-33745EA9B0CB}"/>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graphicEl>
                                              <a:dgm id="{757E4B96-5B23-4A75-AA4B-4C5D4EADA1BE}"/>
                                            </p:graphicEl>
                                          </p:spTgt>
                                        </p:tgtEl>
                                        <p:attrNameLst>
                                          <p:attrName>style.visibility</p:attrName>
                                        </p:attrNameLst>
                                      </p:cBhvr>
                                      <p:to>
                                        <p:strVal val="visible"/>
                                      </p:to>
                                    </p:set>
                                    <p:animEffect transition="in" filter="fade">
                                      <p:cBhvr>
                                        <p:cTn id="40" dur="500"/>
                                        <p:tgtEl>
                                          <p:spTgt spid="2">
                                            <p:graphicEl>
                                              <a:dgm id="{757E4B96-5B23-4A75-AA4B-4C5D4EADA1BE}"/>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graphicEl>
                                              <a:dgm id="{11DE20C9-1DF3-4F5D-AA75-CC32F20DAB28}"/>
                                            </p:graphicEl>
                                          </p:spTgt>
                                        </p:tgtEl>
                                        <p:attrNameLst>
                                          <p:attrName>style.visibility</p:attrName>
                                        </p:attrNameLst>
                                      </p:cBhvr>
                                      <p:to>
                                        <p:strVal val="visible"/>
                                      </p:to>
                                    </p:set>
                                    <p:animEffect transition="in" filter="fade">
                                      <p:cBhvr>
                                        <p:cTn id="43" dur="500"/>
                                        <p:tgtEl>
                                          <p:spTgt spid="2">
                                            <p:graphicEl>
                                              <a:dgm id="{11DE20C9-1DF3-4F5D-AA75-CC32F20DAB28}"/>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5"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4D370-3CCA-534A-9987-BD55680075F3}"/>
              </a:ext>
            </a:extLst>
          </p:cNvPr>
          <p:cNvSpPr>
            <a:spLocks noGrp="1"/>
          </p:cNvSpPr>
          <p:nvPr>
            <p:ph type="title"/>
          </p:nvPr>
        </p:nvSpPr>
        <p:spPr>
          <a:xfrm>
            <a:off x="5181601" y="634946"/>
            <a:ext cx="6368142" cy="1450757"/>
          </a:xfrm>
        </p:spPr>
        <p:txBody>
          <a:bodyPr>
            <a:normAutofit/>
          </a:bodyPr>
          <a:lstStyle/>
          <a:p>
            <a:r>
              <a:rPr lang="en-US" dirty="0"/>
              <a:t>PSB Score Comparisons</a:t>
            </a:r>
          </a:p>
        </p:txBody>
      </p:sp>
      <p:pic>
        <p:nvPicPr>
          <p:cNvPr id="5" name="Picture 4" descr="Hand holding a pen shading number on a sheet">
            <a:extLst>
              <a:ext uri="{FF2B5EF4-FFF2-40B4-BE49-F238E27FC236}">
                <a16:creationId xmlns:a16="http://schemas.microsoft.com/office/drawing/2014/main" id="{58903709-CD95-4A7C-A14C-6E63F25FDB33}"/>
              </a:ext>
            </a:extLst>
          </p:cNvPr>
          <p:cNvPicPr>
            <a:picLocks noChangeAspect="1"/>
          </p:cNvPicPr>
          <p:nvPr/>
        </p:nvPicPr>
        <p:blipFill rotWithShape="1">
          <a:blip r:embed="rId2"/>
          <a:srcRect l="50703" r="4077"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2A2EE7-C7DC-254F-BD92-48259AAEBD45}"/>
              </a:ext>
            </a:extLst>
          </p:cNvPr>
          <p:cNvSpPr>
            <a:spLocks noGrp="1"/>
          </p:cNvSpPr>
          <p:nvPr>
            <p:ph idx="1"/>
          </p:nvPr>
        </p:nvSpPr>
        <p:spPr>
          <a:xfrm>
            <a:off x="5181601" y="2198914"/>
            <a:ext cx="6368142" cy="3670180"/>
          </a:xfrm>
        </p:spPr>
        <p:txBody>
          <a:bodyPr>
            <a:normAutofit lnSpcReduction="10000"/>
          </a:bodyPr>
          <a:lstStyle/>
          <a:p>
            <a:r>
              <a:rPr lang="en-US" dirty="0"/>
              <a:t>PSB Scores do not need to stand alone. It can be compared against a large list of other important aspects of buildings:</a:t>
            </a:r>
          </a:p>
          <a:p>
            <a:pPr>
              <a:buFont typeface="Wingdings" pitchFamily="2" charset="2"/>
              <a:buChar char="§"/>
            </a:pPr>
            <a:r>
              <a:rPr lang="en-US" dirty="0"/>
              <a:t> APPA Facilities Performance Indicators (FPI) metrics</a:t>
            </a:r>
          </a:p>
          <a:p>
            <a:pPr>
              <a:buFont typeface="Wingdings" pitchFamily="2" charset="2"/>
              <a:buChar char="§"/>
            </a:pPr>
            <a:r>
              <a:rPr lang="en-US" dirty="0"/>
              <a:t> Facility Condition Index (FCI)</a:t>
            </a:r>
          </a:p>
          <a:p>
            <a:pPr>
              <a:buFont typeface="Wingdings" pitchFamily="2" charset="2"/>
              <a:buChar char="§"/>
            </a:pPr>
            <a:r>
              <a:rPr lang="en-US" dirty="0"/>
              <a:t> Energy Use Intensity (EUI)</a:t>
            </a:r>
          </a:p>
          <a:p>
            <a:pPr>
              <a:buFont typeface="Wingdings" pitchFamily="2" charset="2"/>
              <a:buChar char="§"/>
            </a:pPr>
            <a:r>
              <a:rPr lang="en-US" dirty="0"/>
              <a:t> Carbon Footprint (MTCO2)</a:t>
            </a:r>
          </a:p>
          <a:p>
            <a:pPr>
              <a:buFont typeface="Wingdings" pitchFamily="2" charset="2"/>
              <a:buChar char="§"/>
            </a:pPr>
            <a:r>
              <a:rPr lang="en-US" dirty="0"/>
              <a:t> Occupant Density</a:t>
            </a:r>
          </a:p>
          <a:p>
            <a:pPr>
              <a:buFont typeface="Wingdings" pitchFamily="2" charset="2"/>
              <a:buChar char="§"/>
            </a:pPr>
            <a:r>
              <a:rPr lang="en-US" dirty="0"/>
              <a:t> Space Utilization</a:t>
            </a:r>
          </a:p>
          <a:p>
            <a:pPr>
              <a:buFont typeface="Wingdings" pitchFamily="2" charset="2"/>
              <a:buChar char="§"/>
            </a:pPr>
            <a:r>
              <a:rPr lang="en-US" dirty="0"/>
              <a:t> Etc.</a:t>
            </a:r>
          </a:p>
        </p:txBody>
      </p:sp>
      <p:pic>
        <p:nvPicPr>
          <p:cNvPr id="8" name="Picture 4" descr="ALRGB">
            <a:extLst>
              <a:ext uri="{FF2B5EF4-FFF2-40B4-BE49-F238E27FC236}">
                <a16:creationId xmlns:a16="http://schemas.microsoft.com/office/drawing/2014/main" id="{823CE932-B957-5E4E-8ACB-434681A8407E}"/>
              </a:ext>
            </a:extLst>
          </p:cNvPr>
          <p:cNvPicPr>
            <a:picLocks noChangeAspect="1" noChangeArrowheads="1"/>
          </p:cNvPicPr>
          <p:nvPr/>
        </p:nvPicPr>
        <p:blipFill>
          <a:blip r:embed="rId3"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86200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8D33E-0DDC-467F-B36E-101054FF3F29}"/>
              </a:ext>
            </a:extLst>
          </p:cNvPr>
          <p:cNvPicPr>
            <a:picLocks noChangeAspect="1"/>
          </p:cNvPicPr>
          <p:nvPr/>
        </p:nvPicPr>
        <p:blipFill rotWithShape="1">
          <a:blip r:embed="rId2"/>
          <a:srcRect r="13009"/>
          <a:stretch/>
        </p:blipFill>
        <p:spPr>
          <a:xfrm>
            <a:off x="208729" y="184906"/>
            <a:ext cx="10242864" cy="6011114"/>
          </a:xfrm>
          <a:prstGeom prst="rect">
            <a:avLst/>
          </a:prstGeom>
        </p:spPr>
      </p:pic>
      <p:pic>
        <p:nvPicPr>
          <p:cNvPr id="2" name="Picture 1">
            <a:extLst>
              <a:ext uri="{FF2B5EF4-FFF2-40B4-BE49-F238E27FC236}">
                <a16:creationId xmlns:a16="http://schemas.microsoft.com/office/drawing/2014/main" id="{6B15CDBC-0A75-060F-5734-A6568142D335}"/>
              </a:ext>
            </a:extLst>
          </p:cNvPr>
          <p:cNvPicPr>
            <a:picLocks noChangeAspect="1"/>
          </p:cNvPicPr>
          <p:nvPr/>
        </p:nvPicPr>
        <p:blipFill rotWithShape="1">
          <a:blip r:embed="rId2"/>
          <a:srcRect l="86992" b="72162"/>
          <a:stretch/>
        </p:blipFill>
        <p:spPr>
          <a:xfrm>
            <a:off x="10451593" y="4215384"/>
            <a:ext cx="1531679" cy="1673352"/>
          </a:xfrm>
          <a:prstGeom prst="rect">
            <a:avLst/>
          </a:prstGeom>
        </p:spPr>
      </p:pic>
    </p:spTree>
    <p:extLst>
      <p:ext uri="{BB962C8B-B14F-4D97-AF65-F5344CB8AC3E}">
        <p14:creationId xmlns:p14="http://schemas.microsoft.com/office/powerpoint/2010/main" val="102258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E329C9-76F0-4DB6-B374-6FC17F661E78}"/>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PSB Framework Pilot</a:t>
            </a:r>
          </a:p>
        </p:txBody>
      </p:sp>
      <p:pic>
        <p:nvPicPr>
          <p:cNvPr id="5" name="Picture 4">
            <a:extLst>
              <a:ext uri="{FF2B5EF4-FFF2-40B4-BE49-F238E27FC236}">
                <a16:creationId xmlns:a16="http://schemas.microsoft.com/office/drawing/2014/main" id="{EFC22CFE-47B0-4B79-AD63-C90A31ACF7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662" r="15662"/>
          <a:stretch/>
        </p:blipFill>
        <p:spPr>
          <a:xfrm>
            <a:off x="4639733" y="10"/>
            <a:ext cx="7552266" cy="6857990"/>
          </a:xfrm>
          <a:prstGeom prst="rect">
            <a:avLst/>
          </a:prstGeom>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181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F1BAD4-F619-B64F-B4DC-3A0D425172DD}"/>
              </a:ext>
            </a:extLst>
          </p:cNvPr>
          <p:cNvSpPr>
            <a:spLocks noGrp="1"/>
          </p:cNvSpPr>
          <p:nvPr>
            <p:ph type="title"/>
          </p:nvPr>
        </p:nvSpPr>
        <p:spPr/>
        <p:txBody>
          <a:bodyPr/>
          <a:lstStyle/>
          <a:p>
            <a:r>
              <a:rPr lang="en-US" dirty="0"/>
              <a:t>Pilot Buildings Statistics</a:t>
            </a:r>
          </a:p>
        </p:txBody>
      </p:sp>
      <p:sp>
        <p:nvSpPr>
          <p:cNvPr id="5" name="Content Placeholder 4">
            <a:extLst>
              <a:ext uri="{FF2B5EF4-FFF2-40B4-BE49-F238E27FC236}">
                <a16:creationId xmlns:a16="http://schemas.microsoft.com/office/drawing/2014/main" id="{BF12B55E-7C93-7C40-AE3E-FE0241AC90E8}"/>
              </a:ext>
            </a:extLst>
          </p:cNvPr>
          <p:cNvSpPr>
            <a:spLocks noGrp="1"/>
          </p:cNvSpPr>
          <p:nvPr>
            <p:ph idx="1"/>
          </p:nvPr>
        </p:nvSpPr>
        <p:spPr/>
        <p:txBody>
          <a:bodyPr>
            <a:normAutofit/>
          </a:bodyPr>
          <a:lstStyle/>
          <a:p>
            <a:pPr>
              <a:buFont typeface="Wingdings" pitchFamily="2" charset="2"/>
              <a:buChar char="§"/>
            </a:pPr>
            <a:r>
              <a:rPr lang="en-US" sz="2800" dirty="0"/>
              <a:t> 9 Institutions </a:t>
            </a:r>
            <a:r>
              <a:rPr lang="en-US" dirty="0"/>
              <a:t>with varying enrollment size</a:t>
            </a:r>
            <a:endParaRPr lang="en-US" sz="2800" dirty="0"/>
          </a:p>
          <a:p>
            <a:pPr>
              <a:buFont typeface="Wingdings" pitchFamily="2" charset="2"/>
              <a:buChar char="§"/>
            </a:pPr>
            <a:r>
              <a:rPr lang="en-US" sz="2800" dirty="0"/>
              <a:t> </a:t>
            </a:r>
            <a:r>
              <a:rPr lang="en-US" sz="2800" b="1" u="sng" dirty="0"/>
              <a:t>50 Buildings </a:t>
            </a:r>
            <a:r>
              <a:rPr lang="en-US" dirty="0"/>
              <a:t>of varying types &amp; sizes</a:t>
            </a:r>
          </a:p>
          <a:p>
            <a:pPr lvl="1">
              <a:buFont typeface="Wingdings" pitchFamily="2" charset="2"/>
              <a:buChar char="§"/>
            </a:pPr>
            <a:r>
              <a:rPr lang="en-US" dirty="0"/>
              <a:t>Classroom/Office/Admin</a:t>
            </a:r>
          </a:p>
          <a:p>
            <a:pPr lvl="1">
              <a:buFont typeface="Wingdings" pitchFamily="2" charset="2"/>
              <a:buChar char="§"/>
            </a:pPr>
            <a:r>
              <a:rPr lang="en-US" dirty="0"/>
              <a:t>Research/Laboratories</a:t>
            </a:r>
          </a:p>
          <a:p>
            <a:pPr lvl="1">
              <a:buFont typeface="Wingdings" pitchFamily="2" charset="2"/>
              <a:buChar char="§"/>
            </a:pPr>
            <a:r>
              <a:rPr lang="en-US" dirty="0"/>
              <a:t>Student Life/Dining</a:t>
            </a:r>
          </a:p>
          <a:p>
            <a:pPr lvl="1">
              <a:buFont typeface="Wingdings" pitchFamily="2" charset="2"/>
              <a:buChar char="§"/>
            </a:pPr>
            <a:r>
              <a:rPr lang="en-US" dirty="0"/>
              <a:t>Housing</a:t>
            </a:r>
          </a:p>
          <a:p>
            <a:pPr lvl="1">
              <a:buFont typeface="Wingdings" pitchFamily="2" charset="2"/>
              <a:buChar char="§"/>
            </a:pPr>
            <a:r>
              <a:rPr lang="en-US" dirty="0"/>
              <a:t>Healthcare</a:t>
            </a:r>
          </a:p>
          <a:p>
            <a:pPr lvl="1">
              <a:buFont typeface="Wingdings" pitchFamily="2" charset="2"/>
              <a:buChar char="§"/>
            </a:pPr>
            <a:r>
              <a:rPr lang="en-US" dirty="0"/>
              <a:t>Performing Arts</a:t>
            </a:r>
          </a:p>
          <a:p>
            <a:pPr lvl="1">
              <a:buFont typeface="Wingdings" pitchFamily="2" charset="2"/>
              <a:buChar char="§"/>
            </a:pPr>
            <a:r>
              <a:rPr lang="en-US" dirty="0"/>
              <a:t>Athletic Arena</a:t>
            </a:r>
          </a:p>
          <a:p>
            <a:pPr lvl="1">
              <a:buFont typeface="Wingdings" pitchFamily="2" charset="2"/>
              <a:buChar char="§"/>
            </a:pPr>
            <a:r>
              <a:rPr lang="en-US" dirty="0"/>
              <a:t>Building GSF from 23,000 to over 500,000 square feet</a:t>
            </a:r>
          </a:p>
        </p:txBody>
      </p:sp>
      <p:sp>
        <p:nvSpPr>
          <p:cNvPr id="2" name="Rounded Rectangle 1">
            <a:extLst>
              <a:ext uri="{FF2B5EF4-FFF2-40B4-BE49-F238E27FC236}">
                <a16:creationId xmlns:a16="http://schemas.microsoft.com/office/drawing/2014/main" id="{70043794-5214-E14F-B2CE-B2A8F1AD1522}"/>
              </a:ext>
            </a:extLst>
          </p:cNvPr>
          <p:cNvSpPr/>
          <p:nvPr/>
        </p:nvSpPr>
        <p:spPr>
          <a:xfrm>
            <a:off x="7403335" y="1011980"/>
            <a:ext cx="4472469" cy="4857113"/>
          </a:xfrm>
          <a:prstGeom prst="roundRect">
            <a:avLst>
              <a:gd name="adj" fmla="val 229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u="sng" dirty="0"/>
              <a:t>Special Thanks to:</a:t>
            </a:r>
          </a:p>
          <a:p>
            <a:pPr algn="ctr"/>
            <a:endParaRPr lang="en-US" sz="2400" u="sng" dirty="0"/>
          </a:p>
          <a:p>
            <a:pPr algn="ctr"/>
            <a:r>
              <a:rPr lang="en-US" sz="2400" dirty="0"/>
              <a:t>University of Georgia</a:t>
            </a:r>
          </a:p>
          <a:p>
            <a:pPr algn="ctr"/>
            <a:r>
              <a:rPr lang="en-US" sz="2400" dirty="0"/>
              <a:t>Auburn University</a:t>
            </a:r>
          </a:p>
          <a:p>
            <a:pPr algn="ctr"/>
            <a:r>
              <a:rPr lang="en-US" sz="2400" dirty="0"/>
              <a:t>New Mexico State University</a:t>
            </a:r>
          </a:p>
          <a:p>
            <a:pPr algn="ctr"/>
            <a:r>
              <a:rPr lang="en-US" sz="2400" dirty="0"/>
              <a:t>University of Kentucky</a:t>
            </a:r>
          </a:p>
          <a:p>
            <a:pPr algn="ctr"/>
            <a:r>
              <a:rPr lang="en-US" sz="2400" dirty="0"/>
              <a:t>Clemson University</a:t>
            </a:r>
          </a:p>
          <a:p>
            <a:pPr algn="ctr"/>
            <a:r>
              <a:rPr lang="en-US" sz="2400" dirty="0"/>
              <a:t>Villanova University</a:t>
            </a:r>
          </a:p>
          <a:p>
            <a:pPr algn="ctr"/>
            <a:r>
              <a:rPr lang="en-US" sz="2400" dirty="0"/>
              <a:t>Florida State University</a:t>
            </a:r>
          </a:p>
          <a:p>
            <a:pPr algn="ctr"/>
            <a:r>
              <a:rPr lang="en-US" sz="2400" dirty="0"/>
              <a:t>University of Wisconsin</a:t>
            </a:r>
          </a:p>
          <a:p>
            <a:pPr algn="ctr"/>
            <a:r>
              <a:rPr lang="en-US" sz="2400" dirty="0"/>
              <a:t>University of Nebraska-Lincoln</a:t>
            </a:r>
          </a:p>
        </p:txBody>
      </p:sp>
    </p:spTree>
    <p:extLst>
      <p:ext uri="{BB962C8B-B14F-4D97-AF65-F5344CB8AC3E}">
        <p14:creationId xmlns:p14="http://schemas.microsoft.com/office/powerpoint/2010/main" val="2004327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9B878-716D-1E21-D1CE-45125C5EC992}"/>
              </a:ext>
            </a:extLst>
          </p:cNvPr>
          <p:cNvSpPr>
            <a:spLocks noGrp="1"/>
          </p:cNvSpPr>
          <p:nvPr>
            <p:ph type="title"/>
          </p:nvPr>
        </p:nvSpPr>
        <p:spPr>
          <a:xfrm>
            <a:off x="5181601" y="634946"/>
            <a:ext cx="6368142" cy="1450757"/>
          </a:xfrm>
        </p:spPr>
        <p:txBody>
          <a:bodyPr>
            <a:normAutofit/>
          </a:bodyPr>
          <a:lstStyle/>
          <a:p>
            <a:r>
              <a:rPr lang="en-US" dirty="0"/>
              <a:t>Pilot parameters</a:t>
            </a:r>
          </a:p>
        </p:txBody>
      </p:sp>
      <p:pic>
        <p:nvPicPr>
          <p:cNvPr id="5" name="Picture 4" descr="Cubes connected with a red line">
            <a:extLst>
              <a:ext uri="{FF2B5EF4-FFF2-40B4-BE49-F238E27FC236}">
                <a16:creationId xmlns:a16="http://schemas.microsoft.com/office/drawing/2014/main" id="{23FD27D0-E30F-24DF-5E56-98A66263D89C}"/>
              </a:ext>
            </a:extLst>
          </p:cNvPr>
          <p:cNvPicPr>
            <a:picLocks noChangeAspect="1"/>
          </p:cNvPicPr>
          <p:nvPr/>
        </p:nvPicPr>
        <p:blipFill rotWithShape="1">
          <a:blip r:embed="rId2"/>
          <a:srcRect l="29632" r="18204" b="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D42763-2820-91AC-5567-EF614A8D7951}"/>
              </a:ext>
            </a:extLst>
          </p:cNvPr>
          <p:cNvSpPr>
            <a:spLocks noGrp="1"/>
          </p:cNvSpPr>
          <p:nvPr>
            <p:ph idx="1"/>
          </p:nvPr>
        </p:nvSpPr>
        <p:spPr>
          <a:xfrm>
            <a:off x="5181601" y="2198914"/>
            <a:ext cx="6368142" cy="3670180"/>
          </a:xfrm>
        </p:spPr>
        <p:txBody>
          <a:bodyPr>
            <a:normAutofit/>
          </a:bodyPr>
          <a:lstStyle/>
          <a:p>
            <a:pPr lvl="0"/>
            <a:r>
              <a:rPr lang="en-US" dirty="0"/>
              <a:t>Identify 3-10 diverse-use buildings</a:t>
            </a:r>
            <a:endParaRPr lang="en-US"/>
          </a:p>
          <a:p>
            <a:pPr lvl="0"/>
            <a:r>
              <a:rPr lang="en-US" dirty="0"/>
              <a:t>Complete the framework in its entirety for each building</a:t>
            </a:r>
            <a:endParaRPr lang="en-US"/>
          </a:p>
          <a:p>
            <a:pPr lvl="0"/>
            <a:r>
              <a:rPr lang="en-US" dirty="0"/>
              <a:t>Return the framework spreadsheet to the co-chairs</a:t>
            </a:r>
            <a:endParaRPr lang="en-US"/>
          </a:p>
          <a:p>
            <a:pPr lvl="0"/>
            <a:r>
              <a:rPr lang="en-US" dirty="0"/>
              <a:t>Ensure to provide feedback for each element in the framework</a:t>
            </a:r>
            <a:endParaRPr lang="en-US"/>
          </a:p>
          <a:p>
            <a:endParaRPr lang="en-US" dirty="0"/>
          </a:p>
        </p:txBody>
      </p:sp>
    </p:spTree>
    <p:extLst>
      <p:ext uri="{BB962C8B-B14F-4D97-AF65-F5344CB8AC3E}">
        <p14:creationId xmlns:p14="http://schemas.microsoft.com/office/powerpoint/2010/main" val="3782321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D01B-B1F6-4838-A483-D23D21FBDE12}"/>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Framework feedback</a:t>
            </a:r>
            <a:endParaRPr lang="en-US" sz="3600" dirty="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C1DCB72-5634-479C-9498-2605B077D941}"/>
              </a:ext>
            </a:extLst>
          </p:cNvPr>
          <p:cNvGraphicFramePr>
            <a:graphicFrameLocks noGrp="1"/>
          </p:cNvGraphicFramePr>
          <p:nvPr>
            <p:ph idx="1"/>
            <p:extLst>
              <p:ext uri="{D42A27DB-BD31-4B8C-83A1-F6EECF244321}">
                <p14:modId xmlns:p14="http://schemas.microsoft.com/office/powerpoint/2010/main" val="351694094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ALRGB">
            <a:extLst>
              <a:ext uri="{FF2B5EF4-FFF2-40B4-BE49-F238E27FC236}">
                <a16:creationId xmlns:a16="http://schemas.microsoft.com/office/drawing/2014/main" id="{F9F94B79-0F68-E241-9510-EDEEDD28E0D1}"/>
              </a:ext>
            </a:extLst>
          </p:cNvPr>
          <p:cNvPicPr>
            <a:picLocks noChangeAspect="1" noChangeArrowheads="1"/>
          </p:cNvPicPr>
          <p:nvPr/>
        </p:nvPicPr>
        <p:blipFill>
          <a:blip r:embed="rId7" cstate="print"/>
          <a:srcRect/>
          <a:stretch>
            <a:fillRect/>
          </a:stretch>
        </p:blipFill>
        <p:spPr bwMode="auto">
          <a:xfrm>
            <a:off x="10765076" y="69644"/>
            <a:ext cx="1295400" cy="558800"/>
          </a:xfrm>
          <a:prstGeom prst="rect">
            <a:avLst/>
          </a:prstGeom>
          <a:noFill/>
          <a:ln w="9525">
            <a:noFill/>
            <a:miter lim="800000"/>
            <a:headEnd/>
            <a:tailEnd/>
          </a:ln>
        </p:spPr>
      </p:pic>
      <p:pic>
        <p:nvPicPr>
          <p:cNvPr id="4" name="Graphic 3" descr="Checkmark with solid fill">
            <a:extLst>
              <a:ext uri="{FF2B5EF4-FFF2-40B4-BE49-F238E27FC236}">
                <a16:creationId xmlns:a16="http://schemas.microsoft.com/office/drawing/2014/main" id="{8E9C02FA-1F5C-A2B7-E4F5-125DD9118C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5576" y="1268207"/>
            <a:ext cx="914400" cy="914400"/>
          </a:xfrm>
          <a:prstGeom prst="rect">
            <a:avLst/>
          </a:prstGeom>
        </p:spPr>
      </p:pic>
      <p:pic>
        <p:nvPicPr>
          <p:cNvPr id="6" name="Graphic 5" descr="Checkmark with solid fill">
            <a:extLst>
              <a:ext uri="{FF2B5EF4-FFF2-40B4-BE49-F238E27FC236}">
                <a16:creationId xmlns:a16="http://schemas.microsoft.com/office/drawing/2014/main" id="{D2D213BB-C539-419D-6141-634421C567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79934" y="2488855"/>
            <a:ext cx="914400" cy="914400"/>
          </a:xfrm>
          <a:prstGeom prst="rect">
            <a:avLst/>
          </a:prstGeom>
        </p:spPr>
      </p:pic>
      <p:pic>
        <p:nvPicPr>
          <p:cNvPr id="8" name="Graphic 7" descr="Checkmark with solid fill">
            <a:extLst>
              <a:ext uri="{FF2B5EF4-FFF2-40B4-BE49-F238E27FC236}">
                <a16:creationId xmlns:a16="http://schemas.microsoft.com/office/drawing/2014/main" id="{9311B81D-3686-806E-F1C8-44F156793D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4109" y="4991263"/>
            <a:ext cx="914400" cy="914400"/>
          </a:xfrm>
          <a:prstGeom prst="rect">
            <a:avLst/>
          </a:prstGeom>
        </p:spPr>
      </p:pic>
    </p:spTree>
    <p:extLst>
      <p:ext uri="{BB962C8B-B14F-4D97-AF65-F5344CB8AC3E}">
        <p14:creationId xmlns:p14="http://schemas.microsoft.com/office/powerpoint/2010/main" val="12219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3FAA-3EE9-4AE3-9A3B-849C807EA2F1}"/>
              </a:ext>
            </a:extLst>
          </p:cNvPr>
          <p:cNvSpPr>
            <a:spLocks noGrp="1"/>
          </p:cNvSpPr>
          <p:nvPr>
            <p:ph type="title"/>
          </p:nvPr>
        </p:nvSpPr>
        <p:spPr/>
        <p:txBody>
          <a:bodyPr>
            <a:normAutofit/>
          </a:bodyPr>
          <a:lstStyle/>
          <a:p>
            <a:r>
              <a:rPr lang="en-US" dirty="0">
                <a:latin typeface="Arial Black" panose="020B0A04020102020204" pitchFamily="34" charset="0"/>
              </a:rPr>
              <a:t>PSB Credence</a:t>
            </a:r>
          </a:p>
        </p:txBody>
      </p:sp>
      <p:sp>
        <p:nvSpPr>
          <p:cNvPr id="3" name="Content Placeholder 2">
            <a:extLst>
              <a:ext uri="{FF2B5EF4-FFF2-40B4-BE49-F238E27FC236}">
                <a16:creationId xmlns:a16="http://schemas.microsoft.com/office/drawing/2014/main" id="{1B14009E-203A-4B17-AC1E-4A5090367B27}"/>
              </a:ext>
            </a:extLst>
          </p:cNvPr>
          <p:cNvSpPr>
            <a:spLocks noGrp="1"/>
          </p:cNvSpPr>
          <p:nvPr>
            <p:ph sz="half" idx="1"/>
          </p:nvPr>
        </p:nvSpPr>
        <p:spPr/>
        <p:txBody>
          <a:bodyPr>
            <a:normAutofit fontScale="92500" lnSpcReduction="10000"/>
          </a:bodyPr>
          <a:lstStyle/>
          <a:p>
            <a:r>
              <a:rPr lang="en-US" sz="2800" b="1" i="1" dirty="0"/>
              <a:t>People</a:t>
            </a:r>
            <a:r>
              <a:rPr lang="en-US" sz="2800" i="1" dirty="0"/>
              <a:t> are our greatest asset.</a:t>
            </a:r>
          </a:p>
          <a:p>
            <a:r>
              <a:rPr lang="en-US" sz="2800" i="1" dirty="0"/>
              <a:t>The built environment provides a foundation for people’s highest potential and performance. </a:t>
            </a:r>
          </a:p>
          <a:p>
            <a:r>
              <a:rPr lang="en-US" sz="2800" i="1" dirty="0"/>
              <a:t>A smart building provides the capabilities for continuous improvements and efficiencies</a:t>
            </a:r>
          </a:p>
          <a:p>
            <a:r>
              <a:rPr lang="en-US" sz="2800" i="1" dirty="0"/>
              <a:t>Together, they align to enhance higher education and shape the future of knowledge.</a:t>
            </a:r>
            <a:endParaRPr lang="en-US" sz="2800" i="1"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6" name="Content Placeholder 5" descr="A group of people running on a sidewalk in front of a building&#10;&#10;Description automatically generated with medium confidence">
            <a:extLst>
              <a:ext uri="{FF2B5EF4-FFF2-40B4-BE49-F238E27FC236}">
                <a16:creationId xmlns:a16="http://schemas.microsoft.com/office/drawing/2014/main" id="{BE35BBC5-942B-41AE-A1C7-2DC0E461299A}"/>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18238" y="2214330"/>
            <a:ext cx="4937125" cy="3286590"/>
          </a:xfrm>
        </p:spPr>
      </p:pic>
    </p:spTree>
    <p:extLst>
      <p:ext uri="{BB962C8B-B14F-4D97-AF65-F5344CB8AC3E}">
        <p14:creationId xmlns:p14="http://schemas.microsoft.com/office/powerpoint/2010/main" val="344291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D01B-B1F6-4838-A483-D23D21FBDE12}"/>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Insights</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C1DCB72-5634-479C-9498-2605B077D941}"/>
              </a:ext>
            </a:extLst>
          </p:cNvPr>
          <p:cNvGraphicFramePr>
            <a:graphicFrameLocks noGrp="1"/>
          </p:cNvGraphicFramePr>
          <p:nvPr>
            <p:ph idx="1"/>
            <p:extLst>
              <p:ext uri="{D42A27DB-BD31-4B8C-83A1-F6EECF244321}">
                <p14:modId xmlns:p14="http://schemas.microsoft.com/office/powerpoint/2010/main" val="428237576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ALRGB">
            <a:extLst>
              <a:ext uri="{FF2B5EF4-FFF2-40B4-BE49-F238E27FC236}">
                <a16:creationId xmlns:a16="http://schemas.microsoft.com/office/drawing/2014/main" id="{F9F94B79-0F68-E241-9510-EDEEDD28E0D1}"/>
              </a:ext>
            </a:extLst>
          </p:cNvPr>
          <p:cNvPicPr>
            <a:picLocks noChangeAspect="1" noChangeArrowheads="1"/>
          </p:cNvPicPr>
          <p:nvPr/>
        </p:nvPicPr>
        <p:blipFill>
          <a:blip r:embed="rId7" cstate="print"/>
          <a:srcRect/>
          <a:stretch>
            <a:fillRect/>
          </a:stretch>
        </p:blipFill>
        <p:spPr bwMode="auto">
          <a:xfrm>
            <a:off x="10765076" y="69644"/>
            <a:ext cx="1295400" cy="558800"/>
          </a:xfrm>
          <a:prstGeom prst="rect">
            <a:avLst/>
          </a:prstGeom>
          <a:noFill/>
          <a:ln w="9525">
            <a:noFill/>
            <a:miter lim="800000"/>
            <a:headEnd/>
            <a:tailEnd/>
          </a:ln>
        </p:spPr>
      </p:pic>
    </p:spTree>
    <p:extLst>
      <p:ext uri="{BB962C8B-B14F-4D97-AF65-F5344CB8AC3E}">
        <p14:creationId xmlns:p14="http://schemas.microsoft.com/office/powerpoint/2010/main" val="83050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4446-A412-468E-B57E-26E0F7FEBD95}"/>
              </a:ext>
            </a:extLst>
          </p:cNvPr>
          <p:cNvSpPr>
            <a:spLocks noGrp="1"/>
          </p:cNvSpPr>
          <p:nvPr>
            <p:ph type="title"/>
          </p:nvPr>
        </p:nvSpPr>
        <p:spPr/>
        <p:txBody>
          <a:bodyPr/>
          <a:lstStyle/>
          <a:p>
            <a:r>
              <a:rPr lang="en-US" dirty="0"/>
              <a:t>Opportunity</a:t>
            </a:r>
          </a:p>
        </p:txBody>
      </p:sp>
      <p:sp>
        <p:nvSpPr>
          <p:cNvPr id="3" name="Content Placeholder 2">
            <a:extLst>
              <a:ext uri="{FF2B5EF4-FFF2-40B4-BE49-F238E27FC236}">
                <a16:creationId xmlns:a16="http://schemas.microsoft.com/office/drawing/2014/main" id="{874DE09F-2FD9-459A-B2E3-0036E4768140}"/>
              </a:ext>
            </a:extLst>
          </p:cNvPr>
          <p:cNvSpPr>
            <a:spLocks noGrp="1"/>
          </p:cNvSpPr>
          <p:nvPr>
            <p:ph sz="half" idx="1"/>
          </p:nvPr>
        </p:nvSpPr>
        <p:spPr/>
        <p:txBody>
          <a:bodyPr vert="horz" lIns="0" tIns="45720" rIns="0" bIns="45720" rtlCol="0" anchor="t">
            <a:normAutofit/>
          </a:bodyPr>
          <a:lstStyle/>
          <a:p>
            <a:r>
              <a:rPr lang="en-US" u="sng" dirty="0"/>
              <a:t>Pilot</a:t>
            </a:r>
          </a:p>
          <a:p>
            <a:r>
              <a:rPr lang="en-US" dirty="0"/>
              <a:t>9 institutions</a:t>
            </a:r>
          </a:p>
          <a:p>
            <a:r>
              <a:rPr lang="en-US" dirty="0"/>
              <a:t>50 buildings</a:t>
            </a:r>
          </a:p>
          <a:p>
            <a:r>
              <a:rPr lang="en-US" dirty="0"/>
              <a:t>2,200 data points</a:t>
            </a:r>
          </a:p>
          <a:p>
            <a:r>
              <a:rPr lang="en-US" u="sng" dirty="0"/>
              <a:t>Potential</a:t>
            </a:r>
          </a:p>
          <a:p>
            <a:r>
              <a:rPr lang="en-US" dirty="0"/>
              <a:t>1,500+ institutions</a:t>
            </a:r>
          </a:p>
          <a:p>
            <a:r>
              <a:rPr lang="en-US" dirty="0"/>
              <a:t>240,000 buildings</a:t>
            </a:r>
          </a:p>
          <a:p>
            <a:r>
              <a:rPr lang="en-US" sz="2400" b="1" dirty="0"/>
              <a:t>10,000,000+ data points per year</a:t>
            </a:r>
          </a:p>
          <a:p>
            <a:endParaRPr lang="en-US" dirty="0">
              <a:cs typeface="Calibri"/>
            </a:endParaRPr>
          </a:p>
        </p:txBody>
      </p:sp>
      <p:sp>
        <p:nvSpPr>
          <p:cNvPr id="4" name="Content Placeholder 3">
            <a:extLst>
              <a:ext uri="{FF2B5EF4-FFF2-40B4-BE49-F238E27FC236}">
                <a16:creationId xmlns:a16="http://schemas.microsoft.com/office/drawing/2014/main" id="{DC13A7BE-D899-4A25-9938-438C0F6ECB43}"/>
              </a:ext>
            </a:extLst>
          </p:cNvPr>
          <p:cNvSpPr>
            <a:spLocks noGrp="1"/>
          </p:cNvSpPr>
          <p:nvPr>
            <p:ph sz="half" idx="2"/>
          </p:nvPr>
        </p:nvSpPr>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30830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7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 name="Rectangle 7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 name="Straight Connector 7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6" name="Rectangle 8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7" name="Rectangle 8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BE34446-A412-468E-B57E-26E0F7FEBD95}"/>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kern="1200" spc="-50" baseline="0">
                <a:solidFill>
                  <a:srgbClr val="FFFFFF"/>
                </a:solidFill>
                <a:latin typeface="+mj-lt"/>
                <a:ea typeface="+mj-ea"/>
                <a:cs typeface="+mj-cs"/>
              </a:rPr>
              <a:t>General Release</a:t>
            </a:r>
          </a:p>
        </p:txBody>
      </p:sp>
      <p:sp>
        <p:nvSpPr>
          <p:cNvPr id="4" name="Content Placeholder 3">
            <a:extLst>
              <a:ext uri="{FF2B5EF4-FFF2-40B4-BE49-F238E27FC236}">
                <a16:creationId xmlns:a16="http://schemas.microsoft.com/office/drawing/2014/main" id="{DC13A7BE-D899-4A25-9938-438C0F6ECB43}"/>
              </a:ext>
            </a:extLst>
          </p:cNvPr>
          <p:cNvSpPr>
            <a:spLocks noGrp="1"/>
          </p:cNvSpPr>
          <p:nvPr>
            <p:ph sz="half" idx="2"/>
          </p:nvPr>
        </p:nvSpPr>
        <p:spPr>
          <a:xfrm>
            <a:off x="492371" y="2653800"/>
            <a:ext cx="3084844" cy="3335519"/>
          </a:xfrm>
        </p:spPr>
        <p:txBody>
          <a:bodyPr vert="horz" lIns="0" tIns="45720" rIns="0" bIns="45720" rtlCol="0">
            <a:normAutofit/>
          </a:bodyPr>
          <a:lstStyle/>
          <a:p>
            <a:endParaRPr lang="en-US" sz="1500" dirty="0">
              <a:solidFill>
                <a:srgbClr val="FFFFFF"/>
              </a:solidFill>
            </a:endParaRPr>
          </a:p>
          <a:p>
            <a:endParaRPr lang="en-US" sz="1500" dirty="0">
              <a:solidFill>
                <a:srgbClr val="FFFFFF"/>
              </a:solidFill>
            </a:endParaRPr>
          </a:p>
          <a:p>
            <a:r>
              <a:rPr lang="en-US" sz="3600" dirty="0">
                <a:solidFill>
                  <a:srgbClr val="FFFFFF"/>
                </a:solidFill>
              </a:rPr>
              <a:t>January 2023</a:t>
            </a:r>
          </a:p>
          <a:p>
            <a:endParaRPr lang="en-US" sz="1500" dirty="0">
              <a:solidFill>
                <a:srgbClr val="FFFFFF"/>
              </a:solidFill>
            </a:endParaRPr>
          </a:p>
          <a:p>
            <a:pPr marL="0" indent="0">
              <a:buFont typeface="Calibri" panose="020F0502020204030204" pitchFamily="34" charset="0"/>
              <a:buNone/>
            </a:pPr>
            <a:endParaRPr lang="en-US" sz="1500" dirty="0">
              <a:solidFill>
                <a:srgbClr val="FFFFFF"/>
              </a:solidFill>
            </a:endParaRPr>
          </a:p>
          <a:p>
            <a:endParaRPr lang="en-US" sz="1500" dirty="0">
              <a:solidFill>
                <a:srgbClr val="FFFFFF"/>
              </a:solidFill>
            </a:endParaRPr>
          </a:p>
        </p:txBody>
      </p:sp>
      <p:pic>
        <p:nvPicPr>
          <p:cNvPr id="108" name="Picture 70" descr="Calendar">
            <a:extLst>
              <a:ext uri="{FF2B5EF4-FFF2-40B4-BE49-F238E27FC236}">
                <a16:creationId xmlns:a16="http://schemas.microsoft.com/office/drawing/2014/main" id="{C7658042-55AE-D810-1FBB-EB8FA06425BF}"/>
              </a:ext>
            </a:extLst>
          </p:cNvPr>
          <p:cNvPicPr>
            <a:picLocks noChangeAspect="1"/>
          </p:cNvPicPr>
          <p:nvPr/>
        </p:nvPicPr>
        <p:blipFill rotWithShape="1">
          <a:blip r:embed="rId2"/>
          <a:srcRect l="12496" r="8555" b="-1"/>
          <a:stretch/>
        </p:blipFill>
        <p:spPr>
          <a:xfrm>
            <a:off x="4075043" y="10"/>
            <a:ext cx="8111272" cy="6857990"/>
          </a:xfrm>
          <a:prstGeom prst="rect">
            <a:avLst/>
          </a:prstGeom>
        </p:spPr>
      </p:pic>
      <p:sp>
        <p:nvSpPr>
          <p:cNvPr id="109" name="Rectangle 8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471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descr="Questions with solid fill">
            <a:extLst>
              <a:ext uri="{FF2B5EF4-FFF2-40B4-BE49-F238E27FC236}">
                <a16:creationId xmlns:a16="http://schemas.microsoft.com/office/drawing/2014/main" id="{BF84D8AA-89E2-44C7-96CE-18D5F6AF0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0887" y="643467"/>
            <a:ext cx="5050225" cy="5050225"/>
          </a:xfrm>
          <a:prstGeom prst="rect">
            <a:avLst/>
          </a:prstGeom>
        </p:spPr>
      </p:pic>
    </p:spTree>
    <p:extLst>
      <p:ext uri="{BB962C8B-B14F-4D97-AF65-F5344CB8AC3E}">
        <p14:creationId xmlns:p14="http://schemas.microsoft.com/office/powerpoint/2010/main" val="1840381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ED1540-936C-469C-ADE3-168D512F4E1E}"/>
              </a:ext>
            </a:extLst>
          </p:cNvPr>
          <p:cNvSpPr>
            <a:spLocks noGrp="1"/>
          </p:cNvSpPr>
          <p:nvPr>
            <p:ph type="title" idx="4294967295"/>
          </p:nvPr>
        </p:nvSpPr>
        <p:spPr>
          <a:xfrm>
            <a:off x="492370" y="516835"/>
            <a:ext cx="3084844" cy="5772840"/>
          </a:xfrm>
        </p:spPr>
        <p:txBody>
          <a:bodyPr vert="horz" lIns="91440" tIns="45720" rIns="91440" bIns="45720" rtlCol="0" anchor="ctr">
            <a:normAutofit/>
          </a:bodyPr>
          <a:lstStyle/>
          <a:p>
            <a:r>
              <a:rPr lang="en-US" sz="3600" dirty="0">
                <a:solidFill>
                  <a:srgbClr val="FFFFFF"/>
                </a:solidFill>
              </a:rPr>
              <a:t>3-30-300 Rule</a:t>
            </a:r>
          </a:p>
        </p:txBody>
      </p:sp>
      <p:sp>
        <p:nvSpPr>
          <p:cNvPr id="20" name="Rectangle 19">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ECC3487A-8618-423F-9732-EA7B8F7E6637}"/>
              </a:ext>
            </a:extLst>
          </p:cNvPr>
          <p:cNvSpPr txBox="1"/>
          <p:nvPr/>
        </p:nvSpPr>
        <p:spPr>
          <a:xfrm>
            <a:off x="4104079" y="361628"/>
            <a:ext cx="8078234" cy="4877874"/>
          </a:xfrm>
          <a:prstGeom prst="rect">
            <a:avLst/>
          </a:prstGeom>
          <a:noFill/>
        </p:spPr>
        <p:txBody>
          <a:bodyPr wrap="square" rtlCol="0">
            <a:spAutoFit/>
          </a:bodyPr>
          <a:lstStyle/>
          <a:p>
            <a:r>
              <a:rPr lang="en-US" sz="3600" dirty="0"/>
              <a:t>Average costs per square foot per year…</a:t>
            </a:r>
          </a:p>
          <a:p>
            <a:endParaRPr lang="en-US" sz="3600" dirty="0"/>
          </a:p>
          <a:p>
            <a:pPr>
              <a:lnSpc>
                <a:spcPct val="150000"/>
              </a:lnSpc>
            </a:pPr>
            <a:r>
              <a:rPr lang="en-US" sz="5500" b="1" dirty="0">
                <a:solidFill>
                  <a:srgbClr val="F66111"/>
                </a:solidFill>
              </a:rPr>
              <a:t>$3 </a:t>
            </a:r>
            <a:r>
              <a:rPr lang="en-US" sz="5500" dirty="0"/>
              <a:t>Utilities</a:t>
            </a:r>
          </a:p>
          <a:p>
            <a:pPr>
              <a:lnSpc>
                <a:spcPct val="150000"/>
              </a:lnSpc>
            </a:pPr>
            <a:r>
              <a:rPr lang="en-US" sz="5500" b="1" dirty="0">
                <a:solidFill>
                  <a:srgbClr val="F66111"/>
                </a:solidFill>
              </a:rPr>
              <a:t>$30 </a:t>
            </a:r>
            <a:r>
              <a:rPr lang="en-US" sz="5500" dirty="0"/>
              <a:t>Rent/Buildings</a:t>
            </a:r>
          </a:p>
          <a:p>
            <a:pPr>
              <a:lnSpc>
                <a:spcPct val="150000"/>
              </a:lnSpc>
            </a:pPr>
            <a:r>
              <a:rPr lang="en-US" sz="5500" b="1" dirty="0">
                <a:solidFill>
                  <a:srgbClr val="F66111"/>
                </a:solidFill>
              </a:rPr>
              <a:t>$300 </a:t>
            </a:r>
            <a:r>
              <a:rPr lang="en-US" sz="5500" dirty="0"/>
              <a:t>Payroll</a:t>
            </a:r>
          </a:p>
        </p:txBody>
      </p:sp>
    </p:spTree>
    <p:extLst>
      <p:ext uri="{BB962C8B-B14F-4D97-AF65-F5344CB8AC3E}">
        <p14:creationId xmlns:p14="http://schemas.microsoft.com/office/powerpoint/2010/main" val="128625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28BD67F7-F534-4D26-B4EB-3AAA343CE06D}"/>
              </a:ext>
            </a:extLst>
          </p:cNvPr>
          <p:cNvSpPr txBox="1">
            <a:spLocks/>
          </p:cNvSpPr>
          <p:nvPr/>
        </p:nvSpPr>
        <p:spPr>
          <a:xfrm>
            <a:off x="547607" y="506852"/>
            <a:ext cx="11308595" cy="70775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a:latin typeface="Arial Black" panose="020B0A04020102020204" pitchFamily="34" charset="0"/>
              </a:rPr>
              <a:t>Again, </a:t>
            </a:r>
            <a:r>
              <a:rPr lang="en-US" sz="3600" b="1" i="1" dirty="0">
                <a:latin typeface="Arial Black" panose="020B0A04020102020204" pitchFamily="34" charset="0"/>
              </a:rPr>
              <a:t>why</a:t>
            </a:r>
            <a:r>
              <a:rPr lang="en-US" sz="3600" b="1" dirty="0">
                <a:latin typeface="Arial Black" panose="020B0A04020102020204" pitchFamily="34" charset="0"/>
              </a:rPr>
              <a:t> Productive, Smart Buildings?</a:t>
            </a:r>
          </a:p>
        </p:txBody>
      </p:sp>
      <p:sp>
        <p:nvSpPr>
          <p:cNvPr id="21" name="Content Placeholder 3">
            <a:extLst>
              <a:ext uri="{FF2B5EF4-FFF2-40B4-BE49-F238E27FC236}">
                <a16:creationId xmlns:a16="http://schemas.microsoft.com/office/drawing/2014/main" id="{CC49ABDE-85EE-4FC7-ACF1-E11D73098359}"/>
              </a:ext>
            </a:extLst>
          </p:cNvPr>
          <p:cNvSpPr txBox="1">
            <a:spLocks/>
          </p:cNvSpPr>
          <p:nvPr/>
        </p:nvSpPr>
        <p:spPr>
          <a:xfrm>
            <a:off x="547608" y="1210879"/>
            <a:ext cx="10988297" cy="5352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000" dirty="0"/>
              <a:t> What do we want?</a:t>
            </a:r>
          </a:p>
        </p:txBody>
      </p:sp>
      <p:sp>
        <p:nvSpPr>
          <p:cNvPr id="22" name="Content Placeholder 3">
            <a:extLst>
              <a:ext uri="{FF2B5EF4-FFF2-40B4-BE49-F238E27FC236}">
                <a16:creationId xmlns:a16="http://schemas.microsoft.com/office/drawing/2014/main" id="{564C1C3F-3695-4C1D-99E7-1403AE9AA296}"/>
              </a:ext>
            </a:extLst>
          </p:cNvPr>
          <p:cNvSpPr txBox="1">
            <a:spLocks/>
          </p:cNvSpPr>
          <p:nvPr/>
        </p:nvSpPr>
        <p:spPr>
          <a:xfrm>
            <a:off x="547606" y="1880462"/>
            <a:ext cx="10988297" cy="70775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b="1" dirty="0">
                <a:solidFill>
                  <a:schemeClr val="bg2">
                    <a:lumMod val="50000"/>
                  </a:schemeClr>
                </a:solidFill>
              </a:rPr>
              <a:t>Maximize Occupant Productivity</a:t>
            </a:r>
          </a:p>
        </p:txBody>
      </p:sp>
      <p:sp>
        <p:nvSpPr>
          <p:cNvPr id="23" name="Content Placeholder 3">
            <a:extLst>
              <a:ext uri="{FF2B5EF4-FFF2-40B4-BE49-F238E27FC236}">
                <a16:creationId xmlns:a16="http://schemas.microsoft.com/office/drawing/2014/main" id="{DD142D67-3258-4A57-8E50-C0C5CAF3C769}"/>
              </a:ext>
            </a:extLst>
          </p:cNvPr>
          <p:cNvSpPr txBox="1">
            <a:spLocks/>
          </p:cNvSpPr>
          <p:nvPr/>
        </p:nvSpPr>
        <p:spPr>
          <a:xfrm>
            <a:off x="547605" y="2588217"/>
            <a:ext cx="10988297" cy="70775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000" dirty="0"/>
              <a:t> How do we do that?</a:t>
            </a:r>
          </a:p>
        </p:txBody>
      </p:sp>
      <p:sp>
        <p:nvSpPr>
          <p:cNvPr id="25" name="Content Placeholder 3">
            <a:extLst>
              <a:ext uri="{FF2B5EF4-FFF2-40B4-BE49-F238E27FC236}">
                <a16:creationId xmlns:a16="http://schemas.microsoft.com/office/drawing/2014/main" id="{8E5C080F-2F6F-4852-839D-EF2B4A71D795}"/>
              </a:ext>
            </a:extLst>
          </p:cNvPr>
          <p:cNvSpPr txBox="1">
            <a:spLocks/>
          </p:cNvSpPr>
          <p:nvPr/>
        </p:nvSpPr>
        <p:spPr>
          <a:xfrm>
            <a:off x="547605" y="3295972"/>
            <a:ext cx="10988297" cy="115720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b="1" dirty="0">
                <a:solidFill>
                  <a:schemeClr val="bg2">
                    <a:lumMod val="50000"/>
                  </a:schemeClr>
                </a:solidFill>
              </a:rPr>
              <a:t>Ensure our buildings have the foundations that promote the highest occupant productivity </a:t>
            </a:r>
          </a:p>
        </p:txBody>
      </p:sp>
      <p:sp>
        <p:nvSpPr>
          <p:cNvPr id="26" name="Content Placeholder 3">
            <a:extLst>
              <a:ext uri="{FF2B5EF4-FFF2-40B4-BE49-F238E27FC236}">
                <a16:creationId xmlns:a16="http://schemas.microsoft.com/office/drawing/2014/main" id="{DF6553D8-DAD1-49D4-B5FD-7217837C17DC}"/>
              </a:ext>
            </a:extLst>
          </p:cNvPr>
          <p:cNvSpPr txBox="1">
            <a:spLocks/>
          </p:cNvSpPr>
          <p:nvPr/>
        </p:nvSpPr>
        <p:spPr>
          <a:xfrm>
            <a:off x="547605" y="4453180"/>
            <a:ext cx="10988297" cy="70775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000" dirty="0"/>
              <a:t> Yeah but… how do we do that effectively?</a:t>
            </a:r>
          </a:p>
        </p:txBody>
      </p:sp>
      <p:sp>
        <p:nvSpPr>
          <p:cNvPr id="27" name="Content Placeholder 3">
            <a:extLst>
              <a:ext uri="{FF2B5EF4-FFF2-40B4-BE49-F238E27FC236}">
                <a16:creationId xmlns:a16="http://schemas.microsoft.com/office/drawing/2014/main" id="{BF453512-55F7-4B75-9784-5F875030DDD8}"/>
              </a:ext>
            </a:extLst>
          </p:cNvPr>
          <p:cNvSpPr txBox="1">
            <a:spLocks/>
          </p:cNvSpPr>
          <p:nvPr/>
        </p:nvSpPr>
        <p:spPr>
          <a:xfrm>
            <a:off x="547605" y="5040105"/>
            <a:ext cx="10988297" cy="1037814"/>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b="1" dirty="0">
                <a:solidFill>
                  <a:schemeClr val="bg2">
                    <a:lumMod val="50000"/>
                  </a:schemeClr>
                </a:solidFill>
              </a:rPr>
              <a:t>Enlist the use of </a:t>
            </a:r>
            <a:r>
              <a:rPr lang="en-US" sz="3600" b="1" i="1" u="sng" dirty="0">
                <a:solidFill>
                  <a:schemeClr val="bg2">
                    <a:lumMod val="50000"/>
                  </a:schemeClr>
                </a:solidFill>
              </a:rPr>
              <a:t>smart technology </a:t>
            </a:r>
            <a:r>
              <a:rPr lang="en-US" sz="3600" b="1" dirty="0">
                <a:solidFill>
                  <a:schemeClr val="bg2">
                    <a:lumMod val="50000"/>
                  </a:schemeClr>
                </a:solidFill>
              </a:rPr>
              <a:t>to monitor/measure/control/identify these foundations</a:t>
            </a:r>
          </a:p>
        </p:txBody>
      </p:sp>
    </p:spTree>
    <p:extLst>
      <p:ext uri="{BB962C8B-B14F-4D97-AF65-F5344CB8AC3E}">
        <p14:creationId xmlns:p14="http://schemas.microsoft.com/office/powerpoint/2010/main" val="40985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25CC-1FB6-4E42-B299-508B5C776618}"/>
              </a:ext>
            </a:extLst>
          </p:cNvPr>
          <p:cNvSpPr>
            <a:spLocks noGrp="1"/>
          </p:cNvSpPr>
          <p:nvPr>
            <p:ph type="title"/>
          </p:nvPr>
        </p:nvSpPr>
        <p:spPr>
          <a:xfrm>
            <a:off x="1141413" y="609600"/>
            <a:ext cx="9905998" cy="1173480"/>
          </a:xfrm>
        </p:spPr>
        <p:txBody>
          <a:bodyPr>
            <a:normAutofit/>
          </a:bodyPr>
          <a:lstStyle/>
          <a:p>
            <a:pPr algn="ctr"/>
            <a:r>
              <a:rPr lang="en-US" dirty="0"/>
              <a:t>APPA’s Productive, Smart Buildings</a:t>
            </a:r>
          </a:p>
        </p:txBody>
      </p:sp>
      <p:sp>
        <p:nvSpPr>
          <p:cNvPr id="3" name="Content Placeholder 2">
            <a:extLst>
              <a:ext uri="{FF2B5EF4-FFF2-40B4-BE49-F238E27FC236}">
                <a16:creationId xmlns:a16="http://schemas.microsoft.com/office/drawing/2014/main" id="{989C4C4A-0A3B-48EE-B01D-39034F884DC3}"/>
              </a:ext>
            </a:extLst>
          </p:cNvPr>
          <p:cNvSpPr>
            <a:spLocks noGrp="1"/>
          </p:cNvSpPr>
          <p:nvPr>
            <p:ph idx="1"/>
          </p:nvPr>
        </p:nvSpPr>
        <p:spPr>
          <a:xfrm>
            <a:off x="1141412" y="4058920"/>
            <a:ext cx="10726737" cy="2636520"/>
          </a:xfrm>
        </p:spPr>
        <p:txBody>
          <a:bodyPr>
            <a:normAutofit/>
          </a:bodyPr>
          <a:lstStyle/>
          <a:p>
            <a:pPr marL="0" lvl="0" indent="0">
              <a:buNone/>
            </a:pPr>
            <a:r>
              <a:rPr lang="en-US" sz="3600" cap="all" dirty="0">
                <a:ln w="3175" cmpd="sng">
                  <a:noFill/>
                </a:ln>
                <a:latin typeface="+mj-lt"/>
                <a:ea typeface="+mj-ea"/>
                <a:cs typeface="+mj-cs"/>
              </a:rPr>
              <a:t>A self-assessment decision-making </a:t>
            </a:r>
            <a:r>
              <a:rPr lang="en-US" sz="3600" b="1" cap="all" dirty="0">
                <a:ln w="3175" cmpd="sng">
                  <a:noFill/>
                </a:ln>
                <a:latin typeface="+mj-lt"/>
                <a:ea typeface="+mj-ea"/>
                <a:cs typeface="+mj-cs"/>
              </a:rPr>
              <a:t>framework</a:t>
            </a:r>
            <a:r>
              <a:rPr lang="en-US" sz="3600" cap="all" dirty="0">
                <a:ln w="3175" cmpd="sng">
                  <a:noFill/>
                </a:ln>
                <a:latin typeface="+mj-lt"/>
                <a:ea typeface="+mj-ea"/>
                <a:cs typeface="+mj-cs"/>
              </a:rPr>
              <a:t> to </a:t>
            </a:r>
            <a:r>
              <a:rPr lang="en-US" sz="3600" u="sng" cap="all" dirty="0">
                <a:ln w="3175" cmpd="sng">
                  <a:noFill/>
                </a:ln>
                <a:latin typeface="+mj-lt"/>
                <a:ea typeface="+mj-ea"/>
                <a:cs typeface="+mj-cs"/>
              </a:rPr>
              <a:t>Optimize human productivity</a:t>
            </a:r>
            <a:r>
              <a:rPr lang="en-US" sz="3600" cap="all" dirty="0">
                <a:ln w="3175" cmpd="sng">
                  <a:noFill/>
                </a:ln>
                <a:latin typeface="+mj-lt"/>
                <a:ea typeface="+mj-ea"/>
                <a:cs typeface="+mj-cs"/>
              </a:rPr>
              <a:t> by </a:t>
            </a:r>
            <a:r>
              <a:rPr lang="en-US" sz="3600" u="sng" cap="all" dirty="0">
                <a:ln w="3175" cmpd="sng">
                  <a:noFill/>
                </a:ln>
                <a:latin typeface="+mj-lt"/>
                <a:ea typeface="+mj-ea"/>
                <a:cs typeface="+mj-cs"/>
              </a:rPr>
              <a:t>investing in the built environment and smart technologies</a:t>
            </a:r>
            <a:endParaRPr lang="en-US" sz="3600" dirty="0"/>
          </a:p>
        </p:txBody>
      </p:sp>
      <p:sp>
        <p:nvSpPr>
          <p:cNvPr id="8" name="Rectangle 7" descr="City">
            <a:extLst>
              <a:ext uri="{FF2B5EF4-FFF2-40B4-BE49-F238E27FC236}">
                <a16:creationId xmlns:a16="http://schemas.microsoft.com/office/drawing/2014/main" id="{0F96BCFE-497A-4450-B86C-090D3171AA4E}"/>
              </a:ext>
            </a:extLst>
          </p:cNvPr>
          <p:cNvSpPr/>
          <p:nvPr/>
        </p:nvSpPr>
        <p:spPr>
          <a:xfrm>
            <a:off x="5048922" y="1875510"/>
            <a:ext cx="2090979" cy="209097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Tree>
    <p:extLst>
      <p:ext uri="{BB962C8B-B14F-4D97-AF65-F5344CB8AC3E}">
        <p14:creationId xmlns:p14="http://schemas.microsoft.com/office/powerpoint/2010/main" val="179159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E329C9-76F0-4DB6-B374-6FC17F661E78}"/>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b="1" dirty="0">
                <a:solidFill>
                  <a:srgbClr val="FFFFFF"/>
                </a:solidFill>
              </a:rPr>
              <a:t>The PSB Framework</a:t>
            </a:r>
          </a:p>
        </p:txBody>
      </p:sp>
      <p:pic>
        <p:nvPicPr>
          <p:cNvPr id="5" name="Picture 4">
            <a:extLst>
              <a:ext uri="{FF2B5EF4-FFF2-40B4-BE49-F238E27FC236}">
                <a16:creationId xmlns:a16="http://schemas.microsoft.com/office/drawing/2014/main" id="{EFC22CFE-47B0-4B79-AD63-C90A31ACF78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145" r="22145"/>
          <a:stretch/>
        </p:blipFill>
        <p:spPr>
          <a:xfrm>
            <a:off x="4639733" y="10"/>
            <a:ext cx="7552266" cy="6857990"/>
          </a:xfrm>
          <a:prstGeom prst="rect">
            <a:avLst/>
          </a:prstGeom>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D187C80A-89C7-9647-BAC2-671E2F58C82E}"/>
              </a:ext>
            </a:extLst>
          </p:cNvPr>
          <p:cNvSpPr txBox="1"/>
          <p:nvPr/>
        </p:nvSpPr>
        <p:spPr>
          <a:xfrm>
            <a:off x="4639733" y="6858000"/>
            <a:ext cx="7552266" cy="230832"/>
          </a:xfrm>
          <a:prstGeom prst="rect">
            <a:avLst/>
          </a:prstGeom>
          <a:noFill/>
        </p:spPr>
        <p:txBody>
          <a:bodyPr wrap="square" rtlCol="0">
            <a:spAutoFit/>
          </a:bodyPr>
          <a:lstStyle/>
          <a:p>
            <a:r>
              <a:rPr lang="en-US" sz="900">
                <a:hlinkClick r:id="rId3" tooltip="http://www.windley.com/archives/2017/01/a_universal_trust_framework.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54615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bulb on green grass">
            <a:extLst>
              <a:ext uri="{FF2B5EF4-FFF2-40B4-BE49-F238E27FC236}">
                <a16:creationId xmlns:a16="http://schemas.microsoft.com/office/drawing/2014/main" id="{59F42BB8-0157-9486-892C-7BB20F6359DF}"/>
              </a:ext>
            </a:extLst>
          </p:cNvPr>
          <p:cNvPicPr>
            <a:picLocks noChangeAspect="1"/>
          </p:cNvPicPr>
          <p:nvPr/>
        </p:nvPicPr>
        <p:blipFill rotWithShape="1">
          <a:blip r:embed="rId3">
            <a:duotone>
              <a:prstClr val="black"/>
              <a:schemeClr val="tx2">
                <a:tint val="45000"/>
                <a:satMod val="400000"/>
              </a:schemeClr>
            </a:duotone>
            <a:alphaModFix amt="40000"/>
          </a:blip>
          <a:srcRect t="3272" b="12459"/>
          <a:stretch/>
        </p:blipFill>
        <p:spPr>
          <a:xfrm>
            <a:off x="20" y="10"/>
            <a:ext cx="12191980" cy="6857991"/>
          </a:xfrm>
          <a:prstGeom prst="rect">
            <a:avLst/>
          </a:prstGeom>
        </p:spPr>
      </p:pic>
      <p:sp>
        <p:nvSpPr>
          <p:cNvPr id="2" name="Title 1">
            <a:extLst>
              <a:ext uri="{FF2B5EF4-FFF2-40B4-BE49-F238E27FC236}">
                <a16:creationId xmlns:a16="http://schemas.microsoft.com/office/drawing/2014/main" id="{6AF02418-C019-4993-8BAC-ADE82D4C44AB}"/>
              </a:ext>
            </a:extLst>
          </p:cNvPr>
          <p:cNvSpPr>
            <a:spLocks noGrp="1"/>
          </p:cNvSpPr>
          <p:nvPr>
            <p:ph type="title" idx="4294967295"/>
          </p:nvPr>
        </p:nvSpPr>
        <p:spPr>
          <a:xfrm>
            <a:off x="1012556" y="542441"/>
            <a:ext cx="10058400" cy="4701152"/>
          </a:xfrm>
        </p:spPr>
        <p:txBody>
          <a:bodyPr vert="horz" lIns="91440" tIns="45720" rIns="91440" bIns="45720" rtlCol="0" anchor="b">
            <a:noAutofit/>
          </a:bodyPr>
          <a:lstStyle/>
          <a:p>
            <a:r>
              <a:rPr lang="en-US" sz="11500" b="1" dirty="0">
                <a:solidFill>
                  <a:schemeClr val="tx1">
                    <a:lumMod val="85000"/>
                    <a:lumOff val="15000"/>
                  </a:schemeClr>
                </a:solidFill>
              </a:rPr>
              <a:t>What makes a building productive?</a:t>
            </a:r>
          </a:p>
        </p:txBody>
      </p:sp>
    </p:spTree>
    <p:extLst>
      <p:ext uri="{BB962C8B-B14F-4D97-AF65-F5344CB8AC3E}">
        <p14:creationId xmlns:p14="http://schemas.microsoft.com/office/powerpoint/2010/main" val="303981786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C7D8B1F6-EBFE-46E0-B15E-348B1094C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 y="4321530"/>
            <a:ext cx="1959421" cy="1959421"/>
          </a:xfrm>
          <a:prstGeom prst="rect">
            <a:avLst/>
          </a:prstGeom>
        </p:spPr>
      </p:pic>
      <p:grpSp>
        <p:nvGrpSpPr>
          <p:cNvPr id="7" name="Group 6">
            <a:extLst>
              <a:ext uri="{FF2B5EF4-FFF2-40B4-BE49-F238E27FC236}">
                <a16:creationId xmlns:a16="http://schemas.microsoft.com/office/drawing/2014/main" id="{D98111EF-02EA-4B76-A2F6-FF0712722993}"/>
              </a:ext>
            </a:extLst>
          </p:cNvPr>
          <p:cNvGrpSpPr/>
          <p:nvPr/>
        </p:nvGrpSpPr>
        <p:grpSpPr>
          <a:xfrm>
            <a:off x="2073041" y="0"/>
            <a:ext cx="6901891" cy="6858000"/>
            <a:chOff x="2645054" y="0"/>
            <a:chExt cx="6901891" cy="6858000"/>
          </a:xfrm>
        </p:grpSpPr>
        <p:pic>
          <p:nvPicPr>
            <p:cNvPr id="1028" name="Picture 4" descr="Healthy Buildings – Harvard T. H. Chan School of Public Health">
              <a:extLst>
                <a:ext uri="{FF2B5EF4-FFF2-40B4-BE49-F238E27FC236}">
                  <a16:creationId xmlns:a16="http://schemas.microsoft.com/office/drawing/2014/main" id="{A9B2695C-2732-4E90-8BDE-95EE60E51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5054" y="0"/>
              <a:ext cx="690189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15120C-DDE5-40E6-954C-8B115D911DA0}"/>
                </a:ext>
              </a:extLst>
            </p:cNvPr>
            <p:cNvSpPr txBox="1"/>
            <p:nvPr/>
          </p:nvSpPr>
          <p:spPr>
            <a:xfrm>
              <a:off x="4796940" y="3882916"/>
              <a:ext cx="2598117" cy="1015663"/>
            </a:xfrm>
            <a:prstGeom prst="rect">
              <a:avLst/>
            </a:prstGeom>
            <a:noFill/>
          </p:spPr>
          <p:txBody>
            <a:bodyPr wrap="square" rtlCol="0">
              <a:spAutoFit/>
            </a:bodyPr>
            <a:lstStyle/>
            <a:p>
              <a:pPr algn="ctr"/>
              <a:r>
                <a:rPr lang="en-US" sz="2000" b="1">
                  <a:solidFill>
                    <a:srgbClr val="58BD61"/>
                  </a:solidFill>
                </a:rPr>
                <a:t>The 9 Foundations of a Healthy Building</a:t>
              </a:r>
            </a:p>
          </p:txBody>
        </p:sp>
      </p:grpSp>
      <p:pic>
        <p:nvPicPr>
          <p:cNvPr id="1030" name="Picture 6" descr="Healthy Buildings: How Indoor Spaces Drive Performance and Productivity,  Allen, Joseph G., Macomber, John D., eBook - Amazon.com">
            <a:extLst>
              <a:ext uri="{FF2B5EF4-FFF2-40B4-BE49-F238E27FC236}">
                <a16:creationId xmlns:a16="http://schemas.microsoft.com/office/drawing/2014/main" id="{C013BF16-4EDE-4525-AAF9-E34D9E73B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8552" y="1320262"/>
            <a:ext cx="2775099" cy="4217476"/>
          </a:xfrm>
          <a:prstGeom prst="rect">
            <a:avLst/>
          </a:prstGeom>
          <a:noFill/>
          <a:ln>
            <a:noFill/>
          </a:ln>
          <a:effectLst>
            <a:outerShdw blurRad="184150" dist="241300" dir="11520000" sx="110000" sy="110000" algn="ctr">
              <a:srgbClr val="000000">
                <a:alpha val="18000"/>
              </a:srgbClr>
            </a:outerShdw>
          </a:effectLst>
          <a:scene3d>
            <a:camera prst="perspectiveFront" fov="3600000">
              <a:rot lat="120000" lon="600000" rev="0"/>
            </a:camera>
            <a:lightRig rig="flood" dir="t">
              <a:rot lat="0" lon="0" rev="192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3" name="Picture 2" descr="Harvard T. H. Chan School of Public Health Logo Vector ...">
            <a:extLst>
              <a:ext uri="{FF2B5EF4-FFF2-40B4-BE49-F238E27FC236}">
                <a16:creationId xmlns:a16="http://schemas.microsoft.com/office/drawing/2014/main" id="{FCC67285-1E71-28A1-4B6A-E63090BD98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728" r="18391" b="20816"/>
          <a:stretch/>
        </p:blipFill>
        <p:spPr bwMode="auto">
          <a:xfrm>
            <a:off x="17388" y="0"/>
            <a:ext cx="3228594" cy="60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41654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D17ED1B50906448AB4BFAE12FAA330" ma:contentTypeVersion="10" ma:contentTypeDescription="Create a new document." ma:contentTypeScope="" ma:versionID="f9b49615adf8ec3a28798405a9bcadb4">
  <xsd:schema xmlns:xsd="http://www.w3.org/2001/XMLSchema" xmlns:xs="http://www.w3.org/2001/XMLSchema" xmlns:p="http://schemas.microsoft.com/office/2006/metadata/properties" xmlns:ns2="e2ed6f05-9b3a-4460-a72b-ee530f25ebef" xmlns:ns3="cc5ef106-96a3-4c68-a425-4bccdffc02c4" targetNamespace="http://schemas.microsoft.com/office/2006/metadata/properties" ma:root="true" ma:fieldsID="0a7be9464d858b3ee71e2853caceb3f4" ns2:_="" ns3:_="">
    <xsd:import namespace="e2ed6f05-9b3a-4460-a72b-ee530f25ebef"/>
    <xsd:import namespace="cc5ef106-96a3-4c68-a425-4bccdffc02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d6f05-9b3a-4460-a72b-ee530f25eb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5ef106-96a3-4c68-a425-4bccdffc02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FD02D1-1ED3-4A3C-8667-8A536F68B8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ed6f05-9b3a-4460-a72b-ee530f25ebef"/>
    <ds:schemaRef ds:uri="cc5ef106-96a3-4c68-a425-4bccdffc0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EBA420-6F43-41A5-8C0D-0D6B5D305685}">
  <ds:schemaRefs>
    <ds:schemaRef ds:uri="http://purl.org/dc/dcmitype/"/>
    <ds:schemaRef ds:uri="e2ed6f05-9b3a-4460-a72b-ee530f25ebef"/>
    <ds:schemaRef ds:uri="http://www.w3.org/XML/1998/namespace"/>
    <ds:schemaRef ds:uri="http://schemas.openxmlformats.org/package/2006/metadata/core-properties"/>
    <ds:schemaRef ds:uri="http://schemas.microsoft.com/office/2006/documentManagement/types"/>
    <ds:schemaRef ds:uri="http://purl.org/dc/terms/"/>
    <ds:schemaRef ds:uri="http://purl.org/dc/elements/1.1/"/>
    <ds:schemaRef ds:uri="cc5ef106-96a3-4c68-a425-4bccdffc02c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7708D45-5F6E-45BD-BB5A-28EF7253C9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3758</TotalTime>
  <Words>1686</Words>
  <Application>Microsoft Office PowerPoint</Application>
  <PresentationFormat>Widescreen</PresentationFormat>
  <Paragraphs>218</Paragraphs>
  <Slides>33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Calibri</vt:lpstr>
      <vt:lpstr>Calibri Light</vt:lpstr>
      <vt:lpstr>Wingdings</vt:lpstr>
      <vt:lpstr>Retrospect</vt:lpstr>
      <vt:lpstr>Productive, Smart Buildings</vt:lpstr>
      <vt:lpstr>Why are we meeting today?</vt:lpstr>
      <vt:lpstr>PSB Credence</vt:lpstr>
      <vt:lpstr>3-30-300 Rule</vt:lpstr>
      <vt:lpstr>PowerPoint Presentation</vt:lpstr>
      <vt:lpstr>APPA’s Productive, Smart Buildings</vt:lpstr>
      <vt:lpstr>The PSB Framework</vt:lpstr>
      <vt:lpstr>What makes a building productive?</vt:lpstr>
      <vt:lpstr>PowerPoint Presentation</vt:lpstr>
      <vt:lpstr>PSB Foundations</vt:lpstr>
      <vt:lpstr>PowerPoint Presentation</vt:lpstr>
      <vt:lpstr>Foundations &amp; Productivity Impact</vt:lpstr>
      <vt:lpstr>Foundations &amp; Productivity Impact</vt:lpstr>
      <vt:lpstr>Foundations &amp; Productivity Impact</vt:lpstr>
      <vt:lpstr>Foundations &amp; Productivity Impact</vt:lpstr>
      <vt:lpstr>PowerPoint Presentation</vt:lpstr>
      <vt:lpstr>PowerPoint Presentation</vt:lpstr>
      <vt:lpstr>PSB Framework</vt:lpstr>
      <vt:lpstr>PowerPoint Presentation</vt:lpstr>
      <vt:lpstr>PowerPoint Presentation</vt:lpstr>
      <vt:lpstr>PowerPoint Presentation</vt:lpstr>
      <vt:lpstr>PowerPoint Presentation</vt:lpstr>
      <vt:lpstr>PowerPoint Presentation</vt:lpstr>
      <vt:lpstr>PSB Score Comparisons</vt:lpstr>
      <vt:lpstr>PowerPoint Presentation</vt:lpstr>
      <vt:lpstr>PSB Framework Pilot</vt:lpstr>
      <vt:lpstr>Pilot Buildings Statistics</vt:lpstr>
      <vt:lpstr>Pilot parameters</vt:lpstr>
      <vt:lpstr>Framework feedback</vt:lpstr>
      <vt:lpstr>Insights</vt:lpstr>
      <vt:lpstr>Opportunity</vt:lpstr>
      <vt:lpstr>General Release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Productive Smart Buildings  2021-22 Pilot Exercise</dc:title>
  <dc:creator>Lalit Agarwal</dc:creator>
  <cp:lastModifiedBy>Steve Glazner</cp:lastModifiedBy>
  <cp:revision>176</cp:revision>
  <dcterms:created xsi:type="dcterms:W3CDTF">2022-01-31T16:29:19Z</dcterms:created>
  <dcterms:modified xsi:type="dcterms:W3CDTF">2023-01-05T23:07:07Z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0x010100B4D17ED1B50906448AB4BFAE12FAA330</vt:lpwstr>
  </property>
</Properties>
</file>