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45"/>
  </p:notesMasterIdLst>
  <p:sldIdLst>
    <p:sldId id="302" r:id="rId5"/>
    <p:sldId id="303" r:id="rId6"/>
    <p:sldId id="355" r:id="rId7"/>
    <p:sldId id="370" r:id="rId8"/>
    <p:sldId id="320" r:id="rId9"/>
    <p:sldId id="319" r:id="rId10"/>
    <p:sldId id="321" r:id="rId11"/>
    <p:sldId id="371" r:id="rId12"/>
    <p:sldId id="372" r:id="rId13"/>
    <p:sldId id="322" r:id="rId14"/>
    <p:sldId id="324" r:id="rId15"/>
    <p:sldId id="323" r:id="rId16"/>
    <p:sldId id="369" r:id="rId17"/>
    <p:sldId id="325" r:id="rId18"/>
    <p:sldId id="368" r:id="rId19"/>
    <p:sldId id="326" r:id="rId20"/>
    <p:sldId id="327" r:id="rId21"/>
    <p:sldId id="328" r:id="rId22"/>
    <p:sldId id="329" r:id="rId23"/>
    <p:sldId id="330" r:id="rId24"/>
    <p:sldId id="304" r:id="rId25"/>
    <p:sldId id="331" r:id="rId26"/>
    <p:sldId id="332" r:id="rId27"/>
    <p:sldId id="333" r:id="rId28"/>
    <p:sldId id="337" r:id="rId29"/>
    <p:sldId id="338" r:id="rId30"/>
    <p:sldId id="339" r:id="rId31"/>
    <p:sldId id="340" r:id="rId32"/>
    <p:sldId id="378" r:id="rId33"/>
    <p:sldId id="379" r:id="rId34"/>
    <p:sldId id="344" r:id="rId35"/>
    <p:sldId id="347" r:id="rId36"/>
    <p:sldId id="348" r:id="rId37"/>
    <p:sldId id="349" r:id="rId38"/>
    <p:sldId id="350" r:id="rId39"/>
    <p:sldId id="351" r:id="rId40"/>
    <p:sldId id="354" r:id="rId41"/>
    <p:sldId id="352" r:id="rId42"/>
    <p:sldId id="358" r:id="rId43"/>
    <p:sldId id="367" r:id="rId4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36CB6"/>
    <a:srgbClr val="036C22"/>
    <a:srgbClr val="807F83"/>
    <a:srgbClr val="FF6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645511-92CA-4EF1-9749-F423FD69A90E}" v="96" dt="2023-12-18T21:28:23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2" autoAdjust="0"/>
    <p:restoredTop sz="94658" autoAdjust="0"/>
  </p:normalViewPr>
  <p:slideViewPr>
    <p:cSldViewPr>
      <p:cViewPr varScale="1">
        <p:scale>
          <a:sx n="127" d="100"/>
          <a:sy n="127" d="100"/>
        </p:scale>
        <p:origin x="165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81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AB0336A-AE5A-7F2E-A404-5809718103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7E87C8F-2AE3-63DC-002A-BCF08980ECA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11937A3-5386-7BC3-4AC3-0F7D1C6BBC2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195F934F-DE4C-7D11-6E65-4E3255F7488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9480181D-0B07-AFE2-E532-09B83A07407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4064DA79-A8E3-A63B-A56F-083C5F8BE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A5FC10E-7BDC-4DA3-A075-2DC5DBCC6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E61A2348-5FE8-F577-48EF-3CE4BB6E6F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EB040CC0-21FF-FF33-60FE-F1C7C418F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E8AFD5D8-FB8F-B685-4551-D4ECAC84E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7C7F42-39FD-4E64-94F7-84B4D64067A7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F41F16E9-AB40-8489-059D-3C3E6C5C9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AAF509D8-DD40-E979-3D3F-D122AEE53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6F75EEAC-B805-1C0E-70AB-43C9FFA1C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8CEA6A-4C71-463A-AE95-71180C3E4D58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577C6689-79A2-0F42-D5D4-F0545715D2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A3429AD9-B96C-C794-E8E2-E4AFF4DB0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8BE35DA5-7399-2924-4097-F15883B30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22A977-9F27-4FCB-B46E-F499D1C898B7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1E94E60B-E21F-6C96-51F7-12064B6A2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7FD25167-8059-E482-D3FC-430285A0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EFB26E3F-B212-61AB-0471-4836EF06E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3A7BF5-B885-429F-8C50-7089A79B612B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61FA7DAE-60DC-85FA-C682-C2433FF4FE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B21F782B-5DF7-0DD1-1078-3250397B1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C92C740B-66F7-2284-D29D-60C0498B6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A84B98-9998-464F-99A8-22E88C3C4AD4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0A278B5C-F428-1E13-951B-73570220E3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74BE9E4-D64E-007A-D12B-40BD7994F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3EA338FF-5A9C-8F8B-5AEE-A386E8A31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840834-E724-4AFB-8B7A-5C02BEE2F411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1EEE2D4-6F95-5189-4070-3D08347E6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61EA985-08D5-3097-D295-B07C477C9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5D97E130-BF0E-BA88-0C83-68AE74DA3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4EED33-C8FD-462F-9786-2DD787F9D04B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1B9B47B0-288F-09CC-9661-F4C13D8257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3D49DC78-3575-9972-CBBF-15772D822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1E4BF06C-BF30-CCD9-F1DF-5B1D71DB1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19F066-73AA-44A0-9549-EE6CAC2282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82C0BC4C-693E-3D83-35BC-B152C1FF0C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F47E904B-267B-4500-3C1E-DAF4C7AD2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327D9508-1A31-5DDD-C1AD-C5C7A048E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79405B-0189-4714-AA03-6B5984D107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D31FD32B-24E2-849C-0D09-57269C5322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F4F8E56D-C178-1F13-D80E-10014BC31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9C0985DF-0A67-2B2D-BC67-F6E124108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8DA77-446B-4F09-B689-2831A22298B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92A523E-B66E-6194-6507-5D1343926F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D8A8AD2E-5DB4-96AF-EB37-253C464CC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6061BB5B-F4F7-C664-6ED2-19B0353C2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F955B5-70B7-4F20-9CA3-02255B4A65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066019A8-64E3-2082-693C-8A68177994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89A4B3BD-2052-735B-0280-AD172375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ACA199D-5E5B-BD4B-9552-2F8D352B7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97EB2C-1C9D-4A04-B75A-F60C18ED3241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98743629-16B0-E073-63C7-13D5303E1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1CCED84D-BBD9-77B4-3B3D-2BDB95D35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C4B0B0E9-0E9F-C75A-E81E-58C8C1A29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889A06-A788-41B7-9ECD-1C8E42FD42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58E02889-341E-D45C-FDA6-469372CFCB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74C9304A-02C6-AAC9-F891-B92E5323B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79FF4E4B-B517-DE51-2101-5A4D1E66D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369C4C-A779-4B20-8751-3577981D66C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B19014BF-ACC4-D861-CC1A-F0C54EDB58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C91F247A-60FC-26FD-2C00-90455CFBF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F4BE5160-2526-41D1-1FDB-3FD95D61B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7C2AEA-1B7D-427C-9709-9D47E39367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07D668FE-2D38-1558-E318-CAF8C42D9D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B3CE446E-DA06-FE85-6AD1-ADAD6D3D0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3C0AAABC-BFC2-3BA4-4AAE-3163E6C9B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CC074C-8E57-4F97-88F4-1351CF1FD5E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C5B3E63C-5A2B-D623-AFE6-0CFDFFE4C1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887C1702-D1B7-955D-C4DF-0993EB114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B814697A-3786-F717-77DE-6B33338C6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473466-7544-472A-99A5-A7D3E1A176A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1C0D4F9C-C627-7EA7-48C9-2D64DE8DEA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AA102F75-9741-FCE3-8639-1D0E759A1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89F64759-8F1B-41E2-97C5-5A0F171EE4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D41712-08FB-4257-A6C6-8F5C59B28AD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4B367FC0-168C-3CFB-1558-52F158AD0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1AFC4AD1-BFAD-294C-B49C-662CF1CAF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B1B9294D-868F-612A-30CE-86FC69578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3AA232-18AF-45C9-A130-E20E5E9DB8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0B6FFB2A-9532-8BC1-A467-FF7C86F8C2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468D0CF9-2BA0-B231-E175-8718ADE0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CAC852E7-B110-60D2-C2A8-50FBB5FD0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29A993-90CB-4FEA-9636-2BB9921053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5ED3A585-F9C8-9F62-10FE-02CD4671A6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E6218CC6-D5D5-8B0E-D509-28899709A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9A404E60-4F38-AEE5-67BF-8B13BD9EE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41538-823C-4AF8-8E38-D811D4CE45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C81990BB-54F4-2D41-A602-CC34F98402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D3599105-7103-4478-40B1-309D23703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2AA16CD5-D4BE-ACC4-ED13-479E175A5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1D8839-79BD-4962-A4A1-F638B230A2E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CA282BC-5EB0-1DA0-8727-E44C04F8DD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7225340D-98F4-B4E9-B89D-F67A38E9E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A6AABA4-B8B2-4935-A3C8-B067C7B3D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A74904-B030-458E-9E22-2B5324E87717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1A7C069E-0E9C-E257-F2B6-066BFEDDA3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4F94D4D2-872A-19CB-0853-579CC26AE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F4163D63-A5B6-7B88-B46A-C4F18DBD6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33D261-4BC3-466D-8622-3B47E689EA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C5E495C7-2348-8C7C-F7A1-595F8AFCB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9F7D8A20-A6A5-6099-D139-4DEBF051F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74FCFF6F-CE18-3E0B-0A47-647E9FE45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C1384C-68F2-4200-B268-3EE0591150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607F4726-4FE1-D1A8-0A60-2044CE1969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F234505D-DD0E-3486-2DC3-03BFE566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74E1A2BB-7A1E-15E4-F114-2B737F0B9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C613EF-44E7-4A3C-BC11-7958B79EED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8233B03C-793D-4485-5291-29E1324339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69E37BC6-74AC-84A7-9AA0-F6119A9FD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22B1AB79-D3ED-9D63-79C7-EF7E96F73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72F03-41F9-46D1-BB99-879636B71A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3690524A-B872-E05E-933B-182D931B0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190C0B60-7743-AA39-FE75-B1897AA05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FC9B4264-C1A9-0A6B-317B-DE6F5318F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1FA581-9D5E-42CD-BCD1-194E56F34C6C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6C0448BD-350D-AB7D-47AB-2BC01C95D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B6D79E10-B263-0629-8EDC-660DAF863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BDBC6586-37C7-152E-5B67-E4DE6B165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87D954-D9EC-4AAB-A1DC-6BE518911540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2D3A56C6-854C-071E-3061-69A5B07214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E4B8517-75AD-F3CC-126E-EE49FC43A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5A815107-01C3-6D2D-4ADE-74EEDC444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8D5112-CADE-449E-8AED-948FA2EAA1F0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B74E1074-1BE7-2723-07AC-F5B612C30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D3E2F273-690C-5596-A2AE-E344B743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1E516D8-3F7F-1206-DE42-F0266A941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910484-B623-4AE8-B8F3-79BD1EA9D987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9ED4B895-0CC1-6B42-3A82-43524B78D2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A4D1673B-470B-CCB8-EFF5-25D2D89AD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D0DEBE91-5D6A-2F0A-0AAA-BBEE3B32D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543D11-52F5-4306-97A0-CFA861822C92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67A86F2E-8D47-FCC4-5509-2D53394FD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C15C89F-DCB9-F67E-6A22-D74F2B93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DAE694CC-8539-683B-688D-B4997DA52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908DF2-A21F-4EC6-9745-8DA496DE0421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155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340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36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61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96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0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828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8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69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034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199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342BF535-0B44-9C74-A308-63BEBB87D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6200"/>
            <a:ext cx="9144000" cy="228600"/>
          </a:xfrm>
          <a:prstGeom prst="rect">
            <a:avLst/>
          </a:prstGeom>
          <a:solidFill>
            <a:srgbClr val="807F83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27" name="Oval 8">
            <a:extLst>
              <a:ext uri="{FF2B5EF4-FFF2-40B4-BE49-F238E27FC236}">
                <a16:creationId xmlns:a16="http://schemas.microsoft.com/office/drawing/2014/main" id="{0E0A9D0C-32D3-001E-BD56-F4BC920B37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1971675" y="5491163"/>
            <a:ext cx="3648075" cy="4186237"/>
          </a:xfrm>
          <a:prstGeom prst="ellipse">
            <a:avLst/>
          </a:prstGeom>
          <a:solidFill>
            <a:srgbClr val="FF6309"/>
          </a:solidFill>
          <a:ln w="6350" algn="ctr">
            <a:solidFill>
              <a:srgbClr val="807F8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028" name="Picture 10" descr="ALRGB">
            <a:extLst>
              <a:ext uri="{FF2B5EF4-FFF2-40B4-BE49-F238E27FC236}">
                <a16:creationId xmlns:a16="http://schemas.microsoft.com/office/drawing/2014/main" id="{C82EB052-6131-DADC-271C-EE36F2230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79400"/>
            <a:ext cx="1295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5" descr="Circle Tagline Logo org">
            <a:extLst>
              <a:ext uri="{FF2B5EF4-FFF2-40B4-BE49-F238E27FC236}">
                <a16:creationId xmlns:a16="http://schemas.microsoft.com/office/drawing/2014/main" id="{C25D54E2-003C-2428-AB4F-B1F6CE01A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20">
            <a:extLst>
              <a:ext uri="{FF2B5EF4-FFF2-40B4-BE49-F238E27FC236}">
                <a16:creationId xmlns:a16="http://schemas.microsoft.com/office/drawing/2014/main" id="{7AE210C3-CEC3-30E5-6256-B1EEFA5BF9EF}"/>
              </a:ext>
            </a:extLst>
          </p:cNvPr>
          <p:cNvGrpSpPr>
            <a:grpSpLocks/>
          </p:cNvGrpSpPr>
          <p:nvPr/>
        </p:nvGrpSpPr>
        <p:grpSpPr bwMode="auto">
          <a:xfrm>
            <a:off x="8458200" y="6096000"/>
            <a:ext cx="960438" cy="1455738"/>
            <a:chOff x="5280" y="3883"/>
            <a:chExt cx="605" cy="917"/>
          </a:xfrm>
        </p:grpSpPr>
        <p:sp>
          <p:nvSpPr>
            <p:cNvPr id="1032" name="Oval 21">
              <a:extLst>
                <a:ext uri="{FF2B5EF4-FFF2-40B4-BE49-F238E27FC236}">
                  <a16:creationId xmlns:a16="http://schemas.microsoft.com/office/drawing/2014/main" id="{5DD6DCE9-5607-1064-5E68-106CBFAEF6D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900000">
              <a:off x="5328" y="3984"/>
              <a:ext cx="528" cy="720"/>
            </a:xfrm>
            <a:prstGeom prst="ellipse">
              <a:avLst/>
            </a:prstGeom>
            <a:noFill/>
            <a:ln w="6350">
              <a:solidFill>
                <a:srgbClr val="FF630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3" name="Oval 22">
              <a:extLst>
                <a:ext uri="{FF2B5EF4-FFF2-40B4-BE49-F238E27FC236}">
                  <a16:creationId xmlns:a16="http://schemas.microsoft.com/office/drawing/2014/main" id="{523713B9-54CE-04D1-C9EB-691774B29C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rot="-900000">
              <a:off x="5280" y="3883"/>
              <a:ext cx="605" cy="917"/>
            </a:xfrm>
            <a:prstGeom prst="ellipse">
              <a:avLst/>
            </a:prstGeom>
            <a:noFill/>
            <a:ln w="6350">
              <a:solidFill>
                <a:srgbClr val="807F8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1031" name="Rectangle 23">
            <a:extLst>
              <a:ext uri="{FF2B5EF4-FFF2-40B4-BE49-F238E27FC236}">
                <a16:creationId xmlns:a16="http://schemas.microsoft.com/office/drawing/2014/main" id="{79229F54-D2AF-8195-A230-BAFD5A512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-76200"/>
            <a:ext cx="4570413" cy="228600"/>
          </a:xfrm>
          <a:prstGeom prst="rect">
            <a:avLst/>
          </a:prstGeom>
          <a:solidFill>
            <a:srgbClr val="FF6309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bot.org/gardeninghelp/images/Pests/Pest277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hyperlink" Target="http://www.mobot.org/gardeninghelp/images/Pests/Pest683.jpg" TargetMode="Externa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tflood@udel.ed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oleObject" Target="file:///C:\Users\tflood\OneDrive%20-%20University%20of%20Delaware%20-%20o365\Local%20Settings\Temporary%20Internet%20Files\Content.Outlook\6DGZ2A8V\05_heat_map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443D0-06CB-8E2D-5C90-45092A68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92553" cy="3835019"/>
          </a:xfrm>
          <a:prstGeom prst="rect">
            <a:avLst/>
          </a:prstGeom>
        </p:spPr>
      </p:pic>
      <p:sp>
        <p:nvSpPr>
          <p:cNvPr id="3075" name="Title 1">
            <a:extLst>
              <a:ext uri="{FF2B5EF4-FFF2-40B4-BE49-F238E27FC236}">
                <a16:creationId xmlns:a16="http://schemas.microsoft.com/office/drawing/2014/main" id="{01B42D34-72CD-7A32-3E46-E5E8B83F1E00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152400"/>
            <a:ext cx="7772400" cy="329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Trees in the Campus Landscape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</p:txBody>
      </p:sp>
      <p:sp>
        <p:nvSpPr>
          <p:cNvPr id="3076" name="Subtitle 2">
            <a:extLst>
              <a:ext uri="{FF2B5EF4-FFF2-40B4-BE49-F238E27FC236}">
                <a16:creationId xmlns:a16="http://schemas.microsoft.com/office/drawing/2014/main" id="{1C6E9DD1-9EF3-9C89-2CD1-6A64E21ABF4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371600" y="47244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sz="2800" b="1" dirty="0"/>
              <a:t>Tom Flood, </a:t>
            </a:r>
            <a:r>
              <a:rPr lang="en-US" altLang="en-US" sz="2000" b="1" dirty="0"/>
              <a:t>MBA, CEFP, ASLA</a:t>
            </a:r>
            <a:endParaRPr lang="en-US" altLang="en-US" sz="2800" b="1" dirty="0"/>
          </a:p>
          <a:p>
            <a:pPr eaLnBrk="1" hangingPunct="1"/>
            <a:r>
              <a:rPr lang="en-US" altLang="en-US" sz="2800" b="1" dirty="0"/>
              <a:t>AVP for Facilities Operations</a:t>
            </a:r>
          </a:p>
          <a:p>
            <a:pPr eaLnBrk="1" hangingPunct="1"/>
            <a:r>
              <a:rPr lang="en-US" altLang="en-US" sz="2800" b="1" dirty="0"/>
              <a:t>University of Delaware</a:t>
            </a:r>
          </a:p>
        </p:txBody>
      </p:sp>
      <p:pic>
        <p:nvPicPr>
          <p:cNvPr id="3077" name="Picture 3">
            <a:extLst>
              <a:ext uri="{FF2B5EF4-FFF2-40B4-BE49-F238E27FC236}">
                <a16:creationId xmlns:a16="http://schemas.microsoft.com/office/drawing/2014/main" id="{824357A4-FAA5-0B8F-DED0-1D74972D8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0"/>
            <a:ext cx="172561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48DC086-7865-6C18-6EAE-2DF633C4FF50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Design &amp; Selection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9459" name="Subtitle 2">
            <a:extLst>
              <a:ext uri="{FF2B5EF4-FFF2-40B4-BE49-F238E27FC236}">
                <a16:creationId xmlns:a16="http://schemas.microsoft.com/office/drawing/2014/main" id="{EA9357A4-6857-B3D9-BDAC-3012A403CBA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76200" y="12192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b="1" dirty="0"/>
              <a:t>Design Requirements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Type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Form &amp; Texture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Size &amp; Scale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Ornamental </a:t>
            </a:r>
          </a:p>
          <a:p>
            <a:pPr lvl="1" algn="l"/>
            <a:r>
              <a:rPr lang="en-US" altLang="en-US" dirty="0"/>
              <a:t>	Qualities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Site Aesthetics</a:t>
            </a:r>
          </a:p>
          <a:p>
            <a:pPr lvl="2" algn="l">
              <a:buFontTx/>
              <a:buChar char="•"/>
            </a:pPr>
            <a:r>
              <a:rPr lang="en-US" altLang="en-US" sz="2000" dirty="0"/>
              <a:t>views</a:t>
            </a:r>
          </a:p>
          <a:p>
            <a:pPr lvl="2" algn="l">
              <a:buFontTx/>
              <a:buChar char="•"/>
            </a:pPr>
            <a:r>
              <a:rPr lang="en-US" altLang="en-US" sz="2000" dirty="0"/>
              <a:t>architecture, </a:t>
            </a:r>
            <a:r>
              <a:rPr lang="en-US" altLang="en-US" sz="2000" dirty="0" err="1"/>
              <a:t>etc</a:t>
            </a:r>
            <a:endParaRPr lang="en-US" altLang="en-US" sz="2000" dirty="0"/>
          </a:p>
          <a:p>
            <a:pPr lvl="1" algn="l"/>
            <a:endParaRPr lang="en-US" altLang="en-US" dirty="0"/>
          </a:p>
          <a:p>
            <a:pPr lvl="1" algn="l">
              <a:buFontTx/>
              <a:buChar char="•"/>
            </a:pPr>
            <a:endParaRPr lang="en-US" altLang="en-US" dirty="0"/>
          </a:p>
          <a:p>
            <a:pPr algn="l"/>
            <a:endParaRPr lang="en-US" altLang="en-US" dirty="0"/>
          </a:p>
        </p:txBody>
      </p:sp>
      <p:pic>
        <p:nvPicPr>
          <p:cNvPr id="19460" name="Picture 4" descr="C:\Documents and Settings\tflood2\Desktop\Universities\Tree pictures\Univ Florida\tom2.jpg">
            <a:extLst>
              <a:ext uri="{FF2B5EF4-FFF2-40B4-BE49-F238E27FC236}">
                <a16:creationId xmlns:a16="http://schemas.microsoft.com/office/drawing/2014/main" id="{5FF56D86-0D14-4239-16E8-EA9BE84AB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52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DCEB6177-FA61-24CD-1EC4-412769DD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815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4">
            <a:extLst>
              <a:ext uri="{FF2B5EF4-FFF2-40B4-BE49-F238E27FC236}">
                <a16:creationId xmlns:a16="http://schemas.microsoft.com/office/drawing/2014/main" id="{E40A7792-44CB-9B0F-83F8-A26CF74C7B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77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 dirty="0"/>
              <a:t>Design &amp; Selection</a:t>
            </a:r>
            <a:br>
              <a:rPr lang="en-US" altLang="en-US" dirty="0"/>
            </a:br>
            <a:r>
              <a:rPr lang="en-US" altLang="en-US" b="1" dirty="0"/>
              <a:t> </a:t>
            </a:r>
            <a:r>
              <a:rPr lang="en-US" altLang="en-US" sz="3200" b="1" dirty="0">
                <a:solidFill>
                  <a:schemeClr val="tx1"/>
                </a:solidFill>
              </a:rPr>
              <a:t>Native vs, Non-Native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DEED3D8-412E-5C4F-824D-3028BA05B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752600"/>
            <a:ext cx="7924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/>
              <a:t>Eliminate the use of </a:t>
            </a:r>
            <a:r>
              <a:rPr lang="en-US" altLang="en-US" sz="2800" b="1" u="sng" dirty="0"/>
              <a:t>invasive plants</a:t>
            </a:r>
            <a:r>
              <a:rPr lang="en-US" altLang="en-US" sz="2800" b="1" dirty="0"/>
              <a:t>.  </a:t>
            </a:r>
          </a:p>
          <a:p>
            <a:pPr eaLnBrk="1" hangingPunct="1"/>
            <a:r>
              <a:rPr lang="en-US" altLang="en-US" sz="2800" dirty="0"/>
              <a:t>An invasive species is defined as “an alien species whose introduction does or is likely to cause economic or environmental harm or harm to human health.” 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           </a:t>
            </a:r>
          </a:p>
          <a:p>
            <a:pPr eaLnBrk="1" hangingPunct="1"/>
            <a:endParaRPr lang="en-US" altLang="en-US" sz="2800" u="sng" dirty="0"/>
          </a:p>
          <a:p>
            <a:pPr eaLnBrk="1" hangingPunct="1"/>
            <a:r>
              <a:rPr lang="en-US" altLang="en-US" sz="2800" dirty="0"/>
              <a:t>           </a:t>
            </a:r>
            <a:r>
              <a:rPr lang="en-US" altLang="en-US" sz="2800" u="sng" dirty="0"/>
              <a:t>This is not the same as non-native!</a:t>
            </a:r>
          </a:p>
        </p:txBody>
      </p:sp>
      <p:pic>
        <p:nvPicPr>
          <p:cNvPr id="21508" name="Picture 5" descr="http://www.crystalinks.com/movufoabduction.gif">
            <a:extLst>
              <a:ext uri="{FF2B5EF4-FFF2-40B4-BE49-F238E27FC236}">
                <a16:creationId xmlns:a16="http://schemas.microsoft.com/office/drawing/2014/main" id="{180C9322-D859-3FF9-1305-AAF4D3FA7A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2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http://content.answers.com/main/content/wp/en/2/27/ET202.jpg">
            <a:extLst>
              <a:ext uri="{FF2B5EF4-FFF2-40B4-BE49-F238E27FC236}">
                <a16:creationId xmlns:a16="http://schemas.microsoft.com/office/drawing/2014/main" id="{13EB04F2-9198-740D-E4D3-7A163DFDB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59213"/>
            <a:ext cx="164147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1A8869CF-83FD-55AF-C53F-2B1753D2E97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Purchasing &amp; Planting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22531" name="Subtitle 2">
            <a:extLst>
              <a:ext uri="{FF2B5EF4-FFF2-40B4-BE49-F238E27FC236}">
                <a16:creationId xmlns:a16="http://schemas.microsoft.com/office/drawing/2014/main" id="{DB49B996-39CB-24FC-C0ED-A38F4E37EC7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  <a:p>
            <a:pPr algn="l">
              <a:buFontTx/>
              <a:buChar char="•"/>
            </a:pPr>
            <a:r>
              <a:rPr lang="en-US" altLang="en-US"/>
              <a:t>ANLA – Standard for Nursery Stock</a:t>
            </a:r>
          </a:p>
          <a:p>
            <a:pPr algn="l">
              <a:buFontTx/>
              <a:buChar char="•"/>
            </a:pPr>
            <a:r>
              <a:rPr lang="en-US" altLang="en-US"/>
              <a:t>Condition – </a:t>
            </a:r>
            <a:r>
              <a:rPr lang="en-US" altLang="en-US" sz="2800"/>
              <a:t>container, B&amp;B or bare root?</a:t>
            </a:r>
          </a:p>
          <a:p>
            <a:pPr algn="l"/>
            <a:endParaRPr lang="en-US" altLang="en-US"/>
          </a:p>
        </p:txBody>
      </p:sp>
      <p:pic>
        <p:nvPicPr>
          <p:cNvPr id="22532" name="Picture 5" descr="Balled and burlapped trees - B&amp;B">
            <a:extLst>
              <a:ext uri="{FF2B5EF4-FFF2-40B4-BE49-F238E27FC236}">
                <a16:creationId xmlns:a16="http://schemas.microsoft.com/office/drawing/2014/main" id="{49F5282D-7B43-8AE5-5979-ACCD8494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29337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1" descr="http://www.willowaynurseries.com/pip1.jpg">
            <a:extLst>
              <a:ext uri="{FF2B5EF4-FFF2-40B4-BE49-F238E27FC236}">
                <a16:creationId xmlns:a16="http://schemas.microsoft.com/office/drawing/2014/main" id="{2417B3B0-D9EB-477B-B051-9112A1994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5065713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E3F2CFBE-1C9D-4225-C2C4-7359850B0A7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Purchasing &amp; Planting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3F38F6A2-B7BB-C771-F428-572AEA34224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  <a:p>
            <a:pPr algn="l">
              <a:buFontTx/>
              <a:buChar char="•"/>
            </a:pPr>
            <a:r>
              <a:rPr lang="en-US" altLang="en-US"/>
              <a:t>Field Tag Trees</a:t>
            </a:r>
          </a:p>
          <a:p>
            <a:pPr algn="l">
              <a:buFontTx/>
              <a:buChar char="•"/>
            </a:pPr>
            <a:r>
              <a:rPr lang="en-US" altLang="en-US"/>
              <a:t>Look for:	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Branch structure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Trunk damage</a:t>
            </a:r>
          </a:p>
          <a:p>
            <a:pPr lvl="1" algn="l"/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/>
          </a:p>
        </p:txBody>
      </p:sp>
      <p:pic>
        <p:nvPicPr>
          <p:cNvPr id="24580" name="Picture 2" descr="C:\Documents and Settings\tflood2\Desktop\Universities\Tree pictures\MU\trunk_scald_asach.JPG">
            <a:extLst>
              <a:ext uri="{FF2B5EF4-FFF2-40B4-BE49-F238E27FC236}">
                <a16:creationId xmlns:a16="http://schemas.microsoft.com/office/drawing/2014/main" id="{F1D25D8B-4DA9-5E20-FB70-B4E5F22D0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90800"/>
            <a:ext cx="3048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C:\Documents and Settings\tflood2\Desktop\Universities\Tree pictures\MU\dogwood_old-borer.jpg">
            <a:extLst>
              <a:ext uri="{FF2B5EF4-FFF2-40B4-BE49-F238E27FC236}">
                <a16:creationId xmlns:a16="http://schemas.microsoft.com/office/drawing/2014/main" id="{6BBBC75B-E074-1AE6-319A-512EC023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06800"/>
            <a:ext cx="24384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Documents and Settings\tflood2\Desktop\Universities\Tree pictures\MU\root_girdl_big3.JPG">
            <a:extLst>
              <a:ext uri="{FF2B5EF4-FFF2-40B4-BE49-F238E27FC236}">
                <a16:creationId xmlns:a16="http://schemas.microsoft.com/office/drawing/2014/main" id="{FE773F24-64C7-A168-C220-ACB5DB0C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529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1">
            <a:extLst>
              <a:ext uri="{FF2B5EF4-FFF2-40B4-BE49-F238E27FC236}">
                <a16:creationId xmlns:a16="http://schemas.microsoft.com/office/drawing/2014/main" id="{477C65DF-98C3-F711-042F-E9CB7BFE2A9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Purchasing &amp; Planting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26628" name="Subtitle 2">
            <a:extLst>
              <a:ext uri="{FF2B5EF4-FFF2-40B4-BE49-F238E27FC236}">
                <a16:creationId xmlns:a16="http://schemas.microsoft.com/office/drawing/2014/main" id="{033B4076-5B10-4BCB-EE6E-0991D6183B9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533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  <a:p>
            <a:pPr algn="l">
              <a:buFontTx/>
              <a:buChar char="•"/>
            </a:pPr>
            <a:r>
              <a:rPr lang="en-US" altLang="en-US"/>
              <a:t>Field Tag Trees</a:t>
            </a:r>
          </a:p>
          <a:p>
            <a:pPr algn="l">
              <a:buFontTx/>
              <a:buChar char="•"/>
            </a:pPr>
            <a:r>
              <a:rPr lang="en-US" altLang="en-US"/>
              <a:t>Look for:	</a:t>
            </a:r>
          </a:p>
          <a:p>
            <a:pPr lvl="1" algn="l"/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Proper rooting</a:t>
            </a:r>
          </a:p>
          <a:p>
            <a:pPr lvl="1" algn="l"/>
            <a:endParaRPr lang="en-US" altLang="en-US"/>
          </a:p>
        </p:txBody>
      </p:sp>
      <p:pic>
        <p:nvPicPr>
          <p:cNvPr id="26629" name="Picture 4" descr="C:\Documents and Settings\tflood2\Desktop\Universities\Tree pictures\MU\meramec_fd08-8.JPG">
            <a:extLst>
              <a:ext uri="{FF2B5EF4-FFF2-40B4-BE49-F238E27FC236}">
                <a16:creationId xmlns:a16="http://schemas.microsoft.com/office/drawing/2014/main" id="{C7CBC6CF-3CEC-E14F-B493-D5B60E201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49530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C:\Documents and Settings\tflood2\Desktop\Universities\U iowa\IMG_0004.jpg">
            <a:extLst>
              <a:ext uri="{FF2B5EF4-FFF2-40B4-BE49-F238E27FC236}">
                <a16:creationId xmlns:a16="http://schemas.microsoft.com/office/drawing/2014/main" id="{71C31CF8-C536-D08F-31F6-47951CA0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95800"/>
            <a:ext cx="38862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84DD501A-D692-BF9C-DED9-FE6CBBD511E2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Purchasing &amp; Planting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28675" name="Subtitle 2">
            <a:extLst>
              <a:ext uri="{FF2B5EF4-FFF2-40B4-BE49-F238E27FC236}">
                <a16:creationId xmlns:a16="http://schemas.microsoft.com/office/drawing/2014/main" id="{C6CE2CF8-B0DC-31A6-AE52-3A84BBC8163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pPr algn="l">
              <a:buFontTx/>
              <a:buChar char="•"/>
            </a:pPr>
            <a:r>
              <a:rPr lang="en-US" altLang="en-US" dirty="0"/>
              <a:t>Field Tag Trees</a:t>
            </a:r>
          </a:p>
          <a:p>
            <a:pPr algn="l">
              <a:buFontTx/>
              <a:buChar char="•"/>
            </a:pPr>
            <a:r>
              <a:rPr lang="en-US" altLang="en-US" dirty="0"/>
              <a:t>Look for:	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Holding &amp; transport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Nursery management quality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pic>
        <p:nvPicPr>
          <p:cNvPr id="28676" name="Picture 2" descr="C:\Documents and Settings\tflood2\Desktop\Universities\Tree pictures\MU\meramec_fd08-13.JPG">
            <a:extLst>
              <a:ext uri="{FF2B5EF4-FFF2-40B4-BE49-F238E27FC236}">
                <a16:creationId xmlns:a16="http://schemas.microsoft.com/office/drawing/2014/main" id="{9058ADBA-6538-E306-E39F-4F4E29688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36687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C:\Documents and Settings\tflood2\Desktop\Universities\Tree pictures\MU\twine4.jpg">
            <a:extLst>
              <a:ext uri="{FF2B5EF4-FFF2-40B4-BE49-F238E27FC236}">
                <a16:creationId xmlns:a16="http://schemas.microsoft.com/office/drawing/2014/main" id="{0815CD21-BCAA-9E21-2156-502A3E800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48584A2E-2D45-04C8-6CE8-163AC6B50A5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Purchasing &amp; Planting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0723" name="Subtitle 2">
            <a:extLst>
              <a:ext uri="{FF2B5EF4-FFF2-40B4-BE49-F238E27FC236}">
                <a16:creationId xmlns:a16="http://schemas.microsoft.com/office/drawing/2014/main" id="{1EFC099F-7021-D328-1560-7AF5AB36566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8382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  <a:p>
            <a:pPr algn="l">
              <a:buFontTx/>
              <a:buChar char="•"/>
            </a:pPr>
            <a:r>
              <a:rPr lang="en-US" altLang="en-US"/>
              <a:t>Site Prep – Deep Rip</a:t>
            </a:r>
          </a:p>
          <a:p>
            <a:pPr algn="l">
              <a:buFontTx/>
              <a:buChar char="•"/>
            </a:pPr>
            <a:r>
              <a:rPr lang="en-US" altLang="en-US"/>
              <a:t>Planting Hole</a:t>
            </a:r>
          </a:p>
          <a:p>
            <a:pPr lvl="1" algn="l">
              <a:buFontTx/>
              <a:buChar char="•"/>
            </a:pPr>
            <a:r>
              <a:rPr lang="en-US" altLang="en-US"/>
              <a:t>$10 hole for a $5 tree</a:t>
            </a:r>
          </a:p>
        </p:txBody>
      </p:sp>
      <p:pic>
        <p:nvPicPr>
          <p:cNvPr id="30724" name="Picture 5" descr="http://hort.ifas.ufl.edu/woody/images/PlantS1.jpg">
            <a:extLst>
              <a:ext uri="{FF2B5EF4-FFF2-40B4-BE49-F238E27FC236}">
                <a16:creationId xmlns:a16="http://schemas.microsoft.com/office/drawing/2014/main" id="{B64FEE01-7AD7-D6B4-56B7-1ABA1D0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3124200"/>
            <a:ext cx="65897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9907ED0B-79C2-451C-4E1B-0E5C868041A6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Purchasing &amp; Planting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2771" name="Subtitle 2">
            <a:extLst>
              <a:ext uri="{FF2B5EF4-FFF2-40B4-BE49-F238E27FC236}">
                <a16:creationId xmlns:a16="http://schemas.microsoft.com/office/drawing/2014/main" id="{829837F5-2F97-C11D-0D6F-CB6D9B9912C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  <a:p>
            <a:pPr algn="l">
              <a:buFontTx/>
              <a:buChar char="•"/>
            </a:pPr>
            <a:r>
              <a:rPr lang="en-US" altLang="en-US"/>
              <a:t>Planting depth </a:t>
            </a:r>
          </a:p>
        </p:txBody>
      </p:sp>
      <p:pic>
        <p:nvPicPr>
          <p:cNvPr id="32772" name="Picture 5" descr="http://www.tlcfortrees.info/images/CuttingWIreAway.gif">
            <a:extLst>
              <a:ext uri="{FF2B5EF4-FFF2-40B4-BE49-F238E27FC236}">
                <a16:creationId xmlns:a16="http://schemas.microsoft.com/office/drawing/2014/main" id="{F27ECA4B-2A8C-0BF4-0A06-9E3B509BA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2646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5E6E4E47-8A90-1C05-63C2-B0F930454E99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Purchasing &amp; Planting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4819" name="Subtitle 2">
            <a:extLst>
              <a:ext uri="{FF2B5EF4-FFF2-40B4-BE49-F238E27FC236}">
                <a16:creationId xmlns:a16="http://schemas.microsoft.com/office/drawing/2014/main" id="{DC5B4C9A-BF7F-55EE-3EAA-B2C5A0F5851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Establishment period</a:t>
            </a:r>
          </a:p>
          <a:p>
            <a:pPr algn="l">
              <a:buFontTx/>
              <a:buChar char="•"/>
            </a:pPr>
            <a:r>
              <a:rPr lang="en-US" altLang="en-US"/>
              <a:t>Staking</a:t>
            </a:r>
          </a:p>
          <a:p>
            <a:pPr algn="l">
              <a:buFontTx/>
              <a:buChar char="•"/>
            </a:pPr>
            <a:r>
              <a:rPr lang="en-US" altLang="en-US"/>
              <a:t>Pruning</a:t>
            </a:r>
          </a:p>
          <a:p>
            <a:pPr algn="l">
              <a:buFontTx/>
              <a:buChar char="•"/>
            </a:pPr>
            <a:r>
              <a:rPr lang="en-US" altLang="en-US"/>
              <a:t>Watering </a:t>
            </a:r>
          </a:p>
        </p:txBody>
      </p:sp>
      <p:pic>
        <p:nvPicPr>
          <p:cNvPr id="34820" name="Picture 6" descr="C:\Documents and Settings\tflood2\Desktop\trees\IMG_9691.JPG">
            <a:extLst>
              <a:ext uri="{FF2B5EF4-FFF2-40B4-BE49-F238E27FC236}">
                <a16:creationId xmlns:a16="http://schemas.microsoft.com/office/drawing/2014/main" id="{D6CA7287-1A5C-9C8A-82B2-0A4C62E1B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16175"/>
            <a:ext cx="3048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3750D80A-35EE-EB59-D355-AC0DFC26578C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6867" name="Subtitle 2">
            <a:extLst>
              <a:ext uri="{FF2B5EF4-FFF2-40B4-BE49-F238E27FC236}">
                <a16:creationId xmlns:a16="http://schemas.microsoft.com/office/drawing/2014/main" id="{1C658E85-339A-57C6-D735-C099AF6FE45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9906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sz="3000"/>
              <a:t>Grass in weeks</a:t>
            </a:r>
          </a:p>
          <a:p>
            <a:pPr algn="l"/>
            <a:r>
              <a:rPr lang="en-US" altLang="en-US" sz="3000"/>
              <a:t>	Shrubs in years</a:t>
            </a:r>
          </a:p>
          <a:p>
            <a:pPr algn="l"/>
            <a:r>
              <a:rPr lang="en-US" altLang="en-US" sz="3000"/>
              <a:t>		Trees in a lifetime</a:t>
            </a:r>
          </a:p>
          <a:p>
            <a:pPr algn="l">
              <a:buFontTx/>
              <a:buChar char="•"/>
            </a:pPr>
            <a:endParaRPr lang="en-US" altLang="en-US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DCAAA617-9660-5F67-C410-21B1A822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289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BDC62AB3-9CAF-BAA4-8365-1FAB00D957E9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304800"/>
            <a:ext cx="7772400" cy="329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Trees in the Campus Landscape</a:t>
            </a: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/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D2A00BFF-F908-F45A-D836-0244DD59CD9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371600" y="1828800"/>
            <a:ext cx="64008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u="sng"/>
              <a:t>Agenda</a:t>
            </a:r>
          </a:p>
          <a:p>
            <a:pPr algn="l" eaLnBrk="1" hangingPunct="1">
              <a:buFontTx/>
              <a:buChar char="•"/>
            </a:pPr>
            <a:r>
              <a:rPr lang="en-US" altLang="en-US"/>
              <a:t>Design &amp; Selection</a:t>
            </a:r>
          </a:p>
          <a:p>
            <a:pPr algn="l" eaLnBrk="1" hangingPunct="1">
              <a:buFontTx/>
              <a:buChar char="•"/>
            </a:pPr>
            <a:r>
              <a:rPr lang="en-US" altLang="en-US"/>
              <a:t>Purchasing &amp; Planting</a:t>
            </a:r>
          </a:p>
          <a:p>
            <a:pPr algn="l" eaLnBrk="1" hangingPunct="1">
              <a:buFontTx/>
              <a:buChar char="•"/>
            </a:pPr>
            <a:r>
              <a:rPr lang="en-US" altLang="en-US"/>
              <a:t>Tree Protection</a:t>
            </a:r>
          </a:p>
          <a:p>
            <a:pPr algn="l" eaLnBrk="1" hangingPunct="1">
              <a:buFontTx/>
              <a:buChar char="•"/>
            </a:pPr>
            <a:r>
              <a:rPr lang="en-US" altLang="en-US"/>
              <a:t>Tree Management</a:t>
            </a:r>
          </a:p>
          <a:p>
            <a:pPr algn="l" eaLnBrk="1" hangingPunct="1">
              <a:buFontTx/>
              <a:buChar char="•"/>
            </a:pPr>
            <a:r>
              <a:rPr lang="en-US" altLang="en-US"/>
              <a:t>Plans, Programs &amp; Inventories</a:t>
            </a:r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3F2988B9-2924-9DBA-5908-5CBF2AA32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5518150"/>
            <a:ext cx="172561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F70D31AF-0206-6E40-CF37-53E5C0BC4AB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9939" name="Subtitle 2">
            <a:extLst>
              <a:ext uri="{FF2B5EF4-FFF2-40B4-BE49-F238E27FC236}">
                <a16:creationId xmlns:a16="http://schemas.microsoft.com/office/drawing/2014/main" id="{9EF4F520-0DF7-87C6-9DA2-933564FA495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 sz="3000" dirty="0"/>
              <a:t>Starts at preliminary design</a:t>
            </a:r>
          </a:p>
          <a:p>
            <a:pPr algn="l">
              <a:buFontTx/>
              <a:buChar char="•"/>
            </a:pPr>
            <a:r>
              <a:rPr lang="en-US" altLang="en-US" sz="3000" dirty="0"/>
              <a:t>Include protection and damages in       general conditions</a:t>
            </a:r>
          </a:p>
          <a:p>
            <a:pPr algn="l">
              <a:buFontTx/>
              <a:buChar char="•"/>
            </a:pPr>
            <a:r>
              <a:rPr lang="en-US" altLang="en-US" sz="3000" dirty="0"/>
              <a:t>Show locations on plans</a:t>
            </a:r>
          </a:p>
          <a:p>
            <a:pPr algn="l"/>
            <a:endParaRPr lang="en-US" altLang="en-US" sz="3000" dirty="0"/>
          </a:p>
          <a:p>
            <a:pPr algn="l">
              <a:buFontTx/>
              <a:buChar char="•"/>
            </a:pPr>
            <a:r>
              <a:rPr lang="en-US" altLang="en-US" sz="3000" u="sng" dirty="0"/>
              <a:t>Be realistic about what </a:t>
            </a:r>
          </a:p>
          <a:p>
            <a:pPr algn="l"/>
            <a:r>
              <a:rPr lang="en-US" altLang="en-US" sz="3000" u="sng" dirty="0"/>
              <a:t>should be saved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75ECFF76-9B9F-DC5A-39CF-00E79DBC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219200"/>
            <a:ext cx="321945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96923756-80E1-D135-A529-4B7E8672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03600"/>
            <a:ext cx="25336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">
            <a:extLst>
              <a:ext uri="{FF2B5EF4-FFF2-40B4-BE49-F238E27FC236}">
                <a16:creationId xmlns:a16="http://schemas.microsoft.com/office/drawing/2014/main" id="{63A37FE6-2458-5BDF-DF4D-3ECEFC04959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/>
              <a:t>Tree Protection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4FF5926-9C29-5690-D989-7F61A1549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029200"/>
            <a:ext cx="4572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Compaction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reduces spaces for oxygen and water in the soil, reduces root growth and access to water and nutrients.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</a:t>
            </a:r>
          </a:p>
        </p:txBody>
      </p:sp>
      <p:pic>
        <p:nvPicPr>
          <p:cNvPr id="24580" name="Picture 4" descr="C:\Documents and Settings\tflood2\Desktop\Elon Pics\east campus const 7-04\east campus const 7-04 00017.JPG">
            <a:extLst>
              <a:ext uri="{FF2B5EF4-FFF2-40B4-BE49-F238E27FC236}">
                <a16:creationId xmlns:a16="http://schemas.microsoft.com/office/drawing/2014/main" id="{666FD79E-1ADC-0F6A-35EE-D7EA1E82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" y="1135443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18837D43-7C2B-A635-679C-7B8F1941D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143000"/>
            <a:ext cx="4622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D96F8-4480-CE2D-CF51-E557F1B8A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6950" y="4114800"/>
            <a:ext cx="5072312" cy="38103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>
            <a:extLst>
              <a:ext uri="{FF2B5EF4-FFF2-40B4-BE49-F238E27FC236}">
                <a16:creationId xmlns:a16="http://schemas.microsoft.com/office/drawing/2014/main" id="{6BD44F4D-5A30-CE66-D2C9-09ED5586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>
            <a:extLst>
              <a:ext uri="{FF2B5EF4-FFF2-40B4-BE49-F238E27FC236}">
                <a16:creationId xmlns:a16="http://schemas.microsoft.com/office/drawing/2014/main" id="{37C9AF52-231C-9B71-F845-1F1D9F799BF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41988" name="Subtitle 2">
            <a:extLst>
              <a:ext uri="{FF2B5EF4-FFF2-40B4-BE49-F238E27FC236}">
                <a16:creationId xmlns:a16="http://schemas.microsoft.com/office/drawing/2014/main" id="{901C94B2-24E5-8349-9182-3766C54FEEE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9906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 sz="3000"/>
              <a:t>Fencing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sz="2600"/>
              <a:t>Minimum location</a:t>
            </a:r>
          </a:p>
          <a:p>
            <a:pPr marL="1371600" lvl="2" indent="-457200" algn="l">
              <a:buFontTx/>
              <a:buAutoNum type="arabicPeriod"/>
            </a:pPr>
            <a:r>
              <a:rPr lang="en-US" altLang="en-US" sz="2200"/>
              <a:t>At drip line</a:t>
            </a:r>
          </a:p>
          <a:p>
            <a:pPr marL="1371600" lvl="2" indent="-457200" algn="l">
              <a:buFontTx/>
              <a:buAutoNum type="arabicPeriod"/>
            </a:pPr>
            <a:r>
              <a:rPr lang="en-US" altLang="en-US" sz="2200"/>
              <a:t>1.5 x drip line</a:t>
            </a:r>
          </a:p>
          <a:p>
            <a:pPr marL="1371600" lvl="2" indent="-457200" algn="l">
              <a:buFontTx/>
              <a:buAutoNum type="arabicPeriod"/>
            </a:pPr>
            <a:r>
              <a:rPr lang="en-US" altLang="en-US" sz="2200"/>
              <a:t>1 foot radius / 1inch diameter</a:t>
            </a:r>
          </a:p>
        </p:txBody>
      </p:sp>
      <p:pic>
        <p:nvPicPr>
          <p:cNvPr id="41989" name="Picture 5">
            <a:extLst>
              <a:ext uri="{FF2B5EF4-FFF2-40B4-BE49-F238E27FC236}">
                <a16:creationId xmlns:a16="http://schemas.microsoft.com/office/drawing/2014/main" id="{3D2F4DF8-E52C-DFEB-7854-8CF2CD8A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038600"/>
            <a:ext cx="53625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>
            <a:extLst>
              <a:ext uri="{FF2B5EF4-FFF2-40B4-BE49-F238E27FC236}">
                <a16:creationId xmlns:a16="http://schemas.microsoft.com/office/drawing/2014/main" id="{1E68D65E-FFC8-A4AA-339F-337E1A62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36900"/>
            <a:ext cx="49530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C:\Documents and Settings\tflood2\Desktop\Elon Pics\east campus const 7-04\east campus const 7-04 00002.JPG">
            <a:extLst>
              <a:ext uri="{FF2B5EF4-FFF2-40B4-BE49-F238E27FC236}">
                <a16:creationId xmlns:a16="http://schemas.microsoft.com/office/drawing/2014/main" id="{4F39EE04-12C4-03D0-D554-43E5AD5D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0"/>
            <a:ext cx="5384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>
            <a:extLst>
              <a:ext uri="{FF2B5EF4-FFF2-40B4-BE49-F238E27FC236}">
                <a16:creationId xmlns:a16="http://schemas.microsoft.com/office/drawing/2014/main" id="{5640C15E-19C9-CB0E-46D7-CDC39BF0917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44036" name="Subtitle 2">
            <a:extLst>
              <a:ext uri="{FF2B5EF4-FFF2-40B4-BE49-F238E27FC236}">
                <a16:creationId xmlns:a16="http://schemas.microsoft.com/office/drawing/2014/main" id="{EC1C902D-DA5E-5413-7863-8A756652664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 sz="3000"/>
              <a:t>Fencing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sz="2600"/>
              <a:t>Installation &amp; maintenance by ____?</a:t>
            </a:r>
          </a:p>
        </p:txBody>
      </p:sp>
      <p:pic>
        <p:nvPicPr>
          <p:cNvPr id="44037" name="Picture 5">
            <a:extLst>
              <a:ext uri="{FF2B5EF4-FFF2-40B4-BE49-F238E27FC236}">
                <a16:creationId xmlns:a16="http://schemas.microsoft.com/office/drawing/2014/main" id="{E0F27858-5AFB-6CE8-3C26-DBD86CCF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C:\Documents and Settings\tflood2\Desktop\Universities\MU\P7200006.JPG">
            <a:extLst>
              <a:ext uri="{FF2B5EF4-FFF2-40B4-BE49-F238E27FC236}">
                <a16:creationId xmlns:a16="http://schemas.microsoft.com/office/drawing/2014/main" id="{69B780A4-4B64-2379-0468-8C0AD4D4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914400"/>
            <a:ext cx="33147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6" descr="C:\Documents and Settings\tflood2\Desktop\Universities\U iowa\July 2006 #1.jpg">
            <a:extLst>
              <a:ext uri="{FF2B5EF4-FFF2-40B4-BE49-F238E27FC236}">
                <a16:creationId xmlns:a16="http://schemas.microsoft.com/office/drawing/2014/main" id="{2AA1A0F8-F7CD-E655-E898-92D247A8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495800"/>
            <a:ext cx="44005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itle 1">
            <a:extLst>
              <a:ext uri="{FF2B5EF4-FFF2-40B4-BE49-F238E27FC236}">
                <a16:creationId xmlns:a16="http://schemas.microsoft.com/office/drawing/2014/main" id="{0B47C453-35BD-5032-5B3F-62D62AC939D6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46085" name="Subtitle 2">
            <a:extLst>
              <a:ext uri="{FF2B5EF4-FFF2-40B4-BE49-F238E27FC236}">
                <a16:creationId xmlns:a16="http://schemas.microsoft.com/office/drawing/2014/main" id="{B7415E02-A948-8EA4-8886-36AB3F91AC3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 sz="3000"/>
              <a:t>Root protection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sz="2600"/>
              <a:t>Trenching vs. boring</a:t>
            </a:r>
          </a:p>
          <a:p>
            <a:pPr lvl="1" algn="l"/>
            <a:endParaRPr lang="en-US" altLang="en-US" sz="2600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46086" name="Picture 4">
            <a:extLst>
              <a:ext uri="{FF2B5EF4-FFF2-40B4-BE49-F238E27FC236}">
                <a16:creationId xmlns:a16="http://schemas.microsoft.com/office/drawing/2014/main" id="{9738496C-07A5-E5E2-32BE-99EA0F597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3" y="3461747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607EA4DC-623F-74B2-DADF-F18B01F64B2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50179" name="Subtitle 2">
            <a:extLst>
              <a:ext uri="{FF2B5EF4-FFF2-40B4-BE49-F238E27FC236}">
                <a16:creationId xmlns:a16="http://schemas.microsoft.com/office/drawing/2014/main" id="{B5720F60-2174-66E1-1E7D-1D73370DA1B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Relocations – </a:t>
            </a:r>
            <a:r>
              <a:rPr lang="en-US" altLang="en-US" sz="3000" i="1"/>
              <a:t>to move or not to move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Species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Size 4”-6”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Schedule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Cost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50180" name="Picture 4" descr="C:\Documents and Settings\tflood2\Desktop\Universities\Tree pictures\wake forest\20100407manchester3352.jpg">
            <a:extLst>
              <a:ext uri="{FF2B5EF4-FFF2-40B4-BE49-F238E27FC236}">
                <a16:creationId xmlns:a16="http://schemas.microsoft.com/office/drawing/2014/main" id="{A952586C-F0EC-D5C6-925C-9AACC57B3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08400"/>
            <a:ext cx="4191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>
            <a:extLst>
              <a:ext uri="{FF2B5EF4-FFF2-40B4-BE49-F238E27FC236}">
                <a16:creationId xmlns:a16="http://schemas.microsoft.com/office/drawing/2014/main" id="{A177B5A1-3323-2CB1-E369-972760533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33528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 descr="Medjool Date Palm Trees">
            <a:extLst>
              <a:ext uri="{FF2B5EF4-FFF2-40B4-BE49-F238E27FC236}">
                <a16:creationId xmlns:a16="http://schemas.microsoft.com/office/drawing/2014/main" id="{DC37097A-6D63-DB16-2E93-D2AAE8F8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0963"/>
            <a:ext cx="1981200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B5F12682-99BD-1EF6-59D1-8A87775D3C0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54275" name="Subtitle 2">
            <a:extLst>
              <a:ext uri="{FF2B5EF4-FFF2-40B4-BE49-F238E27FC236}">
                <a16:creationId xmlns:a16="http://schemas.microsoft.com/office/drawing/2014/main" id="{2FDE078F-622F-D403-D809-246A8E75546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Relocations 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Tree spade</a:t>
            </a:r>
          </a:p>
          <a:p>
            <a:pPr lvl="1" algn="l"/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9ECD2611-FE39-19DD-6BB1-C56CA030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37338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C:\Documents and Settings\tflood2\Desktop\Universities\GSU\44475_134164999960065_100000996972343_168123_7584853_n[1].jpg">
            <a:extLst>
              <a:ext uri="{FF2B5EF4-FFF2-40B4-BE49-F238E27FC236}">
                <a16:creationId xmlns:a16="http://schemas.microsoft.com/office/drawing/2014/main" id="{97482C68-F010-51B8-0944-C2EB07BD9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4445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F7CCFC00-F188-88A7-A383-85794A9FC44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52227" name="Subtitle 2">
            <a:extLst>
              <a:ext uri="{FF2B5EF4-FFF2-40B4-BE49-F238E27FC236}">
                <a16:creationId xmlns:a16="http://schemas.microsoft.com/office/drawing/2014/main" id="{360EFDEC-C1A4-0828-A45D-94E89DD653E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Relocations 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Hand dig</a:t>
            </a:r>
          </a:p>
          <a:p>
            <a:pPr lvl="1" algn="l"/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52228" name="Picture 4" descr="C:\Documents and Settings\tflood2\Desktop\Universities\UVA\Ash transplanting 5 4-5-01.jpg">
            <a:extLst>
              <a:ext uri="{FF2B5EF4-FFF2-40B4-BE49-F238E27FC236}">
                <a16:creationId xmlns:a16="http://schemas.microsoft.com/office/drawing/2014/main" id="{121046E8-11B5-57CF-A23F-1670F60C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C:\Documents and Settings\tflood2\Desktop\Universities\Tree pictures\MU\cornus_kousa_tate.JPG">
            <a:extLst>
              <a:ext uri="{FF2B5EF4-FFF2-40B4-BE49-F238E27FC236}">
                <a16:creationId xmlns:a16="http://schemas.microsoft.com/office/drawing/2014/main" id="{EDA0091A-8B81-E10B-1733-0D01846B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990600"/>
            <a:ext cx="45418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1">
            <a:extLst>
              <a:ext uri="{FF2B5EF4-FFF2-40B4-BE49-F238E27FC236}">
                <a16:creationId xmlns:a16="http://schemas.microsoft.com/office/drawing/2014/main" id="{232DF4E9-DDD2-FAC8-D6C1-E48A3119CB32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56324" name="Subtitle 2">
            <a:extLst>
              <a:ext uri="{FF2B5EF4-FFF2-40B4-BE49-F238E27FC236}">
                <a16:creationId xmlns:a16="http://schemas.microsoft.com/office/drawing/2014/main" id="{A1FC50AD-6B1E-CFCD-623D-C1CFC3564C2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Relocations 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Air spade &amp; bare root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56325" name="Picture 4" descr="C:\Documents and Settings\tflood2\Desktop\Universities\Tree pictures\MU\cornus_kousa_tate-3.JPG">
            <a:extLst>
              <a:ext uri="{FF2B5EF4-FFF2-40B4-BE49-F238E27FC236}">
                <a16:creationId xmlns:a16="http://schemas.microsoft.com/office/drawing/2014/main" id="{9EBBB6EA-9B68-9A26-F4BE-BDB501A06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3760788"/>
            <a:ext cx="4773612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BC826320-21F5-85B2-F66D-73E463976D72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58371" name="Subtitle 2">
            <a:extLst>
              <a:ext uri="{FF2B5EF4-FFF2-40B4-BE49-F238E27FC236}">
                <a16:creationId xmlns:a16="http://schemas.microsoft.com/office/drawing/2014/main" id="{D7D7BE13-4C34-A60E-44D6-571E7CAA30D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0668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Relocations </a:t>
            </a:r>
          </a:p>
          <a:p>
            <a:pPr lvl="1" algn="l"/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58372" name="Picture 2">
            <a:extLst>
              <a:ext uri="{FF2B5EF4-FFF2-40B4-BE49-F238E27FC236}">
                <a16:creationId xmlns:a16="http://schemas.microsoft.com/office/drawing/2014/main" id="{A5CCC6CE-C73E-24CD-B0D7-F397FD8E4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>
            <a:extLst>
              <a:ext uri="{FF2B5EF4-FFF2-40B4-BE49-F238E27FC236}">
                <a16:creationId xmlns:a16="http://schemas.microsoft.com/office/drawing/2014/main" id="{DDB380B6-1CE5-1B73-CB30-C85A9F7FBC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/>
              <a:t>Campus Trees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C4C331D-7ABD-19AD-BA26-6D26EA32F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6800"/>
            <a:ext cx="5334000" cy="692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en-US" altLang="en-US" sz="3200" b="1" dirty="0"/>
              <a:t>WHY TREES?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/>
              <a:t>Create habitat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/>
              <a:t>Protect &amp; improve soils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/>
              <a:t>Reduce erosion &amp;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3200" dirty="0"/>
              <a:t>  storm water run off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/>
              <a:t>Reduces heat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/>
              <a:t>Improves air quality</a:t>
            </a:r>
          </a:p>
          <a:p>
            <a:pPr lvl="1" eaLnBrk="1" hangingPunct="1"/>
            <a:endParaRPr lang="en-US" altLang="en-US" sz="3200" dirty="0"/>
          </a:p>
          <a:p>
            <a:pPr lvl="1" eaLnBrk="1" hangingPunct="1"/>
            <a:endParaRPr lang="en-US" altLang="en-US" sz="3200" dirty="0"/>
          </a:p>
          <a:p>
            <a:pPr lvl="1" eaLnBrk="1" hangingPunct="1"/>
            <a:endParaRPr lang="en-US" altLang="en-US" sz="3200" dirty="0"/>
          </a:p>
          <a:p>
            <a:pPr lvl="1" eaLnBrk="1" hangingPunct="1">
              <a:buFontTx/>
              <a:buChar char="-"/>
            </a:pPr>
            <a:endParaRPr lang="en-US" alt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273958-3713-F06D-9D72-342EE1BB6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811" y="1143000"/>
            <a:ext cx="3901778" cy="52003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19A602F0-4B1C-878D-53FF-019AA198EFD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Protection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60419" name="Subtitle 2">
            <a:extLst>
              <a:ext uri="{FF2B5EF4-FFF2-40B4-BE49-F238E27FC236}">
                <a16:creationId xmlns:a16="http://schemas.microsoft.com/office/drawing/2014/main" id="{686BFC22-B4EC-D657-7B9C-699FA70129D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0668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Relocations </a:t>
            </a:r>
          </a:p>
          <a:p>
            <a:pPr lvl="1" algn="l"/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60420" name="Picture 2">
            <a:extLst>
              <a:ext uri="{FF2B5EF4-FFF2-40B4-BE49-F238E27FC236}">
                <a16:creationId xmlns:a16="http://schemas.microsoft.com/office/drawing/2014/main" id="{667917BC-FD24-57BC-9359-96468DE8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9906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>
            <a:extLst>
              <a:ext uri="{FF2B5EF4-FFF2-40B4-BE49-F238E27FC236}">
                <a16:creationId xmlns:a16="http://schemas.microsoft.com/office/drawing/2014/main" id="{838C70C8-676D-A430-C134-EAA9C58D3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77831D9F-C15F-1560-2202-AEEF2DC16506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Management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68611" name="Subtitle 2">
            <a:extLst>
              <a:ext uri="{FF2B5EF4-FFF2-40B4-BE49-F238E27FC236}">
                <a16:creationId xmlns:a16="http://schemas.microsoft.com/office/drawing/2014/main" id="{21216D3A-0494-1C1A-F0E5-733EBE0D40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762000"/>
            <a:ext cx="8229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 dirty="0"/>
              <a:t>Why Prune?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Eliminate dead, diseased or damaged wood.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Clearance for vehicles, people &amp;views.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Correct structural problems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 algn="l"/>
            <a:endParaRPr lang="en-US" altLang="en-US" dirty="0"/>
          </a:p>
          <a:p>
            <a:pPr algn="l">
              <a:buFontTx/>
              <a:buChar char="•"/>
            </a:pPr>
            <a:endParaRPr lang="en-US" altLang="en-US" dirty="0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 algn="l">
              <a:buFontTx/>
              <a:buChar char="•"/>
            </a:pPr>
            <a:endParaRPr lang="en-US" altLang="en-US" sz="2600" dirty="0"/>
          </a:p>
        </p:txBody>
      </p:sp>
      <p:pic>
        <p:nvPicPr>
          <p:cNvPr id="68613" name="Picture 5" descr="C:\Documents and Settings\tflood2\Desktop\Universities\Tree pictures\MU\squirrel_oak.JPG">
            <a:extLst>
              <a:ext uri="{FF2B5EF4-FFF2-40B4-BE49-F238E27FC236}">
                <a16:creationId xmlns:a16="http://schemas.microsoft.com/office/drawing/2014/main" id="{6C43A1A3-CC16-A91C-B81D-6F8B3497E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03555"/>
            <a:ext cx="3352248" cy="222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03ED89-7E88-0FC1-B21C-B0EEF3327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613" y="2918732"/>
            <a:ext cx="3204458" cy="2402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7D65F-3251-0DD5-166F-656ED8269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9413" y="4450045"/>
            <a:ext cx="3205344" cy="2407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D28BD8-E0A5-6435-49F6-D48522BF5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038600"/>
            <a:ext cx="4114734" cy="30848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>
            <a:extLst>
              <a:ext uri="{FF2B5EF4-FFF2-40B4-BE49-F238E27FC236}">
                <a16:creationId xmlns:a16="http://schemas.microsoft.com/office/drawing/2014/main" id="{D10160AD-5D20-316B-503E-4C00D12B731C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Management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74755" name="Subtitle 2">
            <a:extLst>
              <a:ext uri="{FF2B5EF4-FFF2-40B4-BE49-F238E27FC236}">
                <a16:creationId xmlns:a16="http://schemas.microsoft.com/office/drawing/2014/main" id="{ABCD95EB-CF7F-8365-5053-1A573061C1A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19200"/>
            <a:ext cx="8229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How to Prune?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Flush cut vs. </a:t>
            </a:r>
          </a:p>
          <a:p>
            <a:pPr lvl="1" algn="l"/>
            <a:r>
              <a:rPr lang="en-US" altLang="en-US"/>
              <a:t>	natural target pruning</a:t>
            </a:r>
          </a:p>
          <a:p>
            <a:pPr lvl="1" algn="l"/>
            <a:endParaRPr lang="en-US" altLang="en-US"/>
          </a:p>
          <a:p>
            <a:pPr algn="l">
              <a:buFontTx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8284DB18-94E9-D696-33CC-69AF1C514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58863"/>
            <a:ext cx="4211638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C6B94068-54EE-330F-9892-D4C09922B9FB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Management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76803" name="Subtitle 2">
            <a:extLst>
              <a:ext uri="{FF2B5EF4-FFF2-40B4-BE49-F238E27FC236}">
                <a16:creationId xmlns:a16="http://schemas.microsoft.com/office/drawing/2014/main" id="{25028CC5-6867-69D9-B8EB-5831AC6BF13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533400" y="1156787"/>
            <a:ext cx="8229600" cy="3733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 dirty="0"/>
              <a:t>How &amp; What to Prune?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Young trees 2 years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Mid-sized 3-5 years 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Mature trees 5+ years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 algn="l"/>
            <a:endParaRPr lang="en-US" altLang="en-US" dirty="0"/>
          </a:p>
          <a:p>
            <a:pPr lvl="1" algn="l"/>
            <a:endParaRPr lang="en-US" altLang="en-US" dirty="0"/>
          </a:p>
          <a:p>
            <a:pPr algn="l"/>
            <a:endParaRPr lang="en-US" altLang="en-US" sz="2800" dirty="0"/>
          </a:p>
          <a:p>
            <a:pPr algn="l">
              <a:buFontTx/>
              <a:buChar char="•"/>
            </a:pPr>
            <a:endParaRPr lang="en-US" altLang="en-US" sz="2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64A0E4-E25F-465A-D109-12D3AD5E2D9F}"/>
              </a:ext>
            </a:extLst>
          </p:cNvPr>
          <p:cNvSpPr/>
          <p:nvPr/>
        </p:nvSpPr>
        <p:spPr>
          <a:xfrm>
            <a:off x="2495550" y="6248400"/>
            <a:ext cx="73342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When’s the best time to prune?</a:t>
            </a:r>
          </a:p>
        </p:txBody>
      </p:sp>
      <p:pic>
        <p:nvPicPr>
          <p:cNvPr id="76805" name="Picture 5">
            <a:extLst>
              <a:ext uri="{FF2B5EF4-FFF2-40B4-BE49-F238E27FC236}">
                <a16:creationId xmlns:a16="http://schemas.microsoft.com/office/drawing/2014/main" id="{D773C0E5-2C75-CB06-5C63-B57DF027C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990600"/>
            <a:ext cx="273843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>
            <a:extLst>
              <a:ext uri="{FF2B5EF4-FFF2-40B4-BE49-F238E27FC236}">
                <a16:creationId xmlns:a16="http://schemas.microsoft.com/office/drawing/2014/main" id="{A5114F0A-86BD-B3F3-478E-6CE706FE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3810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B1B40-141A-E4F1-1D0F-0A9A0DCDD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0527"/>
            <a:ext cx="3237164" cy="242787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http://www.mntrees.org/ImageUpload/topped.jpg">
            <a:extLst>
              <a:ext uri="{FF2B5EF4-FFF2-40B4-BE49-F238E27FC236}">
                <a16:creationId xmlns:a16="http://schemas.microsoft.com/office/drawing/2014/main" id="{68995851-22AE-1763-0D18-1B1FBD576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585913"/>
            <a:ext cx="352425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itle 1">
            <a:extLst>
              <a:ext uri="{FF2B5EF4-FFF2-40B4-BE49-F238E27FC236}">
                <a16:creationId xmlns:a16="http://schemas.microsoft.com/office/drawing/2014/main" id="{BFADCE53-5635-82A3-6D46-3C16590BE14C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Management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80900" name="Subtitle 2">
            <a:extLst>
              <a:ext uri="{FF2B5EF4-FFF2-40B4-BE49-F238E27FC236}">
                <a16:creationId xmlns:a16="http://schemas.microsoft.com/office/drawing/2014/main" id="{AA641BC6-235C-1E99-5A5B-F3B3110AE03A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19200"/>
            <a:ext cx="8229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Don’t Pollard Trees (generally)</a:t>
            </a:r>
          </a:p>
          <a:p>
            <a:pPr lvl="1" algn="l"/>
            <a:endParaRPr lang="en-US" altLang="en-US"/>
          </a:p>
          <a:p>
            <a:pPr algn="l">
              <a:buFontTx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80901" name="Picture 6">
            <a:extLst>
              <a:ext uri="{FF2B5EF4-FFF2-40B4-BE49-F238E27FC236}">
                <a16:creationId xmlns:a16="http://schemas.microsoft.com/office/drawing/2014/main" id="{E95570B9-3E72-3C4B-81BC-891AF980E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82813"/>
            <a:ext cx="3429000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7">
            <a:extLst>
              <a:ext uri="{FF2B5EF4-FFF2-40B4-BE49-F238E27FC236}">
                <a16:creationId xmlns:a16="http://schemas.microsoft.com/office/drawing/2014/main" id="{20820603-1FBC-0E7D-8F02-8945C8D2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32004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C:\Documents and Settings\tflood2\Desktop\Universities\MU\P2090007.JPG">
            <a:extLst>
              <a:ext uri="{FF2B5EF4-FFF2-40B4-BE49-F238E27FC236}">
                <a16:creationId xmlns:a16="http://schemas.microsoft.com/office/drawing/2014/main" id="{05073C10-9451-556D-C233-1349A6C0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438400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itle 1">
            <a:extLst>
              <a:ext uri="{FF2B5EF4-FFF2-40B4-BE49-F238E27FC236}">
                <a16:creationId xmlns:a16="http://schemas.microsoft.com/office/drawing/2014/main" id="{76FB2F98-F0D6-3871-932E-C47BB833E25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Management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82948" name="Subtitle 2">
            <a:extLst>
              <a:ext uri="{FF2B5EF4-FFF2-40B4-BE49-F238E27FC236}">
                <a16:creationId xmlns:a16="http://schemas.microsoft.com/office/drawing/2014/main" id="{60C0C76C-37CA-CA61-430D-70B22C56C07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19200"/>
            <a:ext cx="8229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Arborist Staffing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Contract vs. in-house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International Society of Arboriculture</a:t>
            </a:r>
          </a:p>
          <a:p>
            <a:pPr lvl="1" algn="l"/>
            <a:r>
              <a:rPr lang="en-US" altLang="en-US"/>
              <a:t> (ISA) certification</a:t>
            </a:r>
          </a:p>
          <a:p>
            <a:pPr lvl="1" algn="l"/>
            <a:endParaRPr lang="en-US" altLang="en-US"/>
          </a:p>
          <a:p>
            <a:pPr algn="l">
              <a:buFontTx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82949" name="Picture 2" descr="C:\Documents and Settings\tflood2\Desktop\Universities\MU\STRETCH.JPG">
            <a:extLst>
              <a:ext uri="{FF2B5EF4-FFF2-40B4-BE49-F238E27FC236}">
                <a16:creationId xmlns:a16="http://schemas.microsoft.com/office/drawing/2014/main" id="{BBFE88AC-D7CC-98C9-4C64-7A0502F1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2800"/>
            <a:ext cx="219075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72DD23FC-469B-4D86-C85E-66B8CED07B9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Management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84995" name="Subtitle 2">
            <a:extLst>
              <a:ext uri="{FF2B5EF4-FFF2-40B4-BE49-F238E27FC236}">
                <a16:creationId xmlns:a16="http://schemas.microsoft.com/office/drawing/2014/main" id="{EA3C33C3-8C18-190A-FA44-6875C9725E1A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19200"/>
            <a:ext cx="8229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Mulching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Why?</a:t>
            </a:r>
          </a:p>
          <a:p>
            <a:pPr lvl="2" algn="l">
              <a:buFontTx/>
              <a:buChar char="•"/>
            </a:pPr>
            <a:r>
              <a:rPr lang="en-US" altLang="en-US"/>
              <a:t>Weed suppression</a:t>
            </a:r>
          </a:p>
          <a:p>
            <a:pPr lvl="2" algn="l">
              <a:buFontTx/>
              <a:buChar char="•"/>
            </a:pPr>
            <a:r>
              <a:rPr lang="en-US" altLang="en-US"/>
              <a:t>Moisture infiltration &amp; retention</a:t>
            </a:r>
          </a:p>
          <a:p>
            <a:pPr lvl="2" algn="l">
              <a:buFontTx/>
              <a:buChar char="•"/>
            </a:pPr>
            <a:r>
              <a:rPr lang="en-US" altLang="en-US"/>
              <a:t>Soil improvement</a:t>
            </a:r>
          </a:p>
          <a:p>
            <a:pPr lvl="2" algn="l">
              <a:buFontTx/>
              <a:buChar char="•"/>
            </a:pPr>
            <a:r>
              <a:rPr lang="en-US" altLang="en-US"/>
              <a:t>Nutrients</a:t>
            </a:r>
          </a:p>
          <a:p>
            <a:pPr lvl="2" algn="l">
              <a:buFontTx/>
              <a:buChar char="•"/>
            </a:pPr>
            <a:r>
              <a:rPr lang="en-US" altLang="en-US"/>
              <a:t>Trunk &amp; root protection</a:t>
            </a:r>
          </a:p>
          <a:p>
            <a:pPr lvl="1" algn="l"/>
            <a:endParaRPr lang="en-US" altLang="en-US"/>
          </a:p>
          <a:p>
            <a:pPr algn="l">
              <a:buFontTx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84996" name="Picture 5" descr="http://www.mobot.org/gardeninghelp/images/Pests/thmb/Pest277.jpg">
            <a:hlinkClick r:id="rId3" tooltip="Click to view larger image"/>
            <a:extLst>
              <a:ext uri="{FF2B5EF4-FFF2-40B4-BE49-F238E27FC236}">
                <a16:creationId xmlns:a16="http://schemas.microsoft.com/office/drawing/2014/main" id="{C62C9B16-D308-30A2-5E68-B59D57AC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8615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7" descr="http://www.mobot.org/gardeninghelp/images/Pests/thmb/Pest683.jpg">
            <a:hlinkClick r:id="rId5" tooltip="Click to view larger image"/>
            <a:extLst>
              <a:ext uri="{FF2B5EF4-FFF2-40B4-BE49-F238E27FC236}">
                <a16:creationId xmlns:a16="http://schemas.microsoft.com/office/drawing/2014/main" id="{26653786-C868-42D8-94B7-993F6BB01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2743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9" descr="Pine Straw Bale Wholesale">
            <a:extLst>
              <a:ext uri="{FF2B5EF4-FFF2-40B4-BE49-F238E27FC236}">
                <a16:creationId xmlns:a16="http://schemas.microsoft.com/office/drawing/2014/main" id="{C2A75B96-5D3B-2069-A43E-5BC389A4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28575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4" descr="http://hrc.nevada.edu/arboretum/scene%20by%20epa%2052306pj.jpg">
            <a:extLst>
              <a:ext uri="{FF2B5EF4-FFF2-40B4-BE49-F238E27FC236}">
                <a16:creationId xmlns:a16="http://schemas.microsoft.com/office/drawing/2014/main" id="{EAA92498-0160-D1D5-F248-412BED09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1066800"/>
            <a:ext cx="24288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itle 1">
            <a:extLst>
              <a:ext uri="{FF2B5EF4-FFF2-40B4-BE49-F238E27FC236}">
                <a16:creationId xmlns:a16="http://schemas.microsoft.com/office/drawing/2014/main" id="{778A7332-3899-B391-075F-44392F60D24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Management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87045" name="Subtitle 2">
            <a:extLst>
              <a:ext uri="{FF2B5EF4-FFF2-40B4-BE49-F238E27FC236}">
                <a16:creationId xmlns:a16="http://schemas.microsoft.com/office/drawing/2014/main" id="{4EF09065-9057-B642-FAA4-13A48180A1C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19200"/>
            <a:ext cx="8229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Mulching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Mulch materials</a:t>
            </a:r>
          </a:p>
          <a:p>
            <a:pPr lvl="1" algn="l"/>
            <a:endParaRPr lang="en-US" altLang="en-US"/>
          </a:p>
          <a:p>
            <a:pPr algn="l">
              <a:buFontTx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87046" name="Picture 2" descr="C:\Documents and Settings\tflood2\Desktop\Sustainable grounds\composting-2.jpg">
            <a:extLst>
              <a:ext uri="{FF2B5EF4-FFF2-40B4-BE49-F238E27FC236}">
                <a16:creationId xmlns:a16="http://schemas.microsoft.com/office/drawing/2014/main" id="{CF02D892-CDBB-F0EF-5AEB-99CD0485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590800"/>
            <a:ext cx="2962275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3" descr="C:\Documents and Settings\tflood2\Desktop\Universities\UVA\DSCN3523.JPG">
            <a:extLst>
              <a:ext uri="{FF2B5EF4-FFF2-40B4-BE49-F238E27FC236}">
                <a16:creationId xmlns:a16="http://schemas.microsoft.com/office/drawing/2014/main" id="{64C525CC-14F8-A887-ED4D-5BA3F6801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290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>
            <a:extLst>
              <a:ext uri="{FF2B5EF4-FFF2-40B4-BE49-F238E27FC236}">
                <a16:creationId xmlns:a16="http://schemas.microsoft.com/office/drawing/2014/main" id="{198B3516-9221-3841-3673-9E66306C3F20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Tree Management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89091" name="Subtitle 2">
            <a:extLst>
              <a:ext uri="{FF2B5EF4-FFF2-40B4-BE49-F238E27FC236}">
                <a16:creationId xmlns:a16="http://schemas.microsoft.com/office/drawing/2014/main" id="{7B3520E9-EA21-12A8-8010-F27DD477049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19200"/>
            <a:ext cx="8229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Char char="•"/>
            </a:pPr>
            <a:r>
              <a:rPr lang="en-US" altLang="en-US"/>
              <a:t>Mulching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How &amp; how much?</a:t>
            </a:r>
          </a:p>
          <a:p>
            <a:pPr lvl="1" algn="l"/>
            <a:endParaRPr lang="en-US" altLang="en-US"/>
          </a:p>
          <a:p>
            <a:pPr algn="l">
              <a:buFontTx/>
              <a:buChar char="•"/>
            </a:pPr>
            <a:endParaRPr lang="en-US" altLang="en-US"/>
          </a:p>
          <a:p>
            <a:pPr lvl="1" algn="l"/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/>
          </a:p>
          <a:p>
            <a:pPr algn="l">
              <a:buFontTx/>
              <a:buChar char="•"/>
            </a:pPr>
            <a:endParaRPr lang="en-US" altLang="en-US" sz="2600"/>
          </a:p>
        </p:txBody>
      </p:sp>
      <p:pic>
        <p:nvPicPr>
          <p:cNvPr id="89092" name="Picture 4" descr="C:\Documents and Settings\tflood2\Desktop\trees\IMG_9704.JPG">
            <a:extLst>
              <a:ext uri="{FF2B5EF4-FFF2-40B4-BE49-F238E27FC236}">
                <a16:creationId xmlns:a16="http://schemas.microsoft.com/office/drawing/2014/main" id="{98D1D4FB-D805-F86F-6363-489006354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C:\Documents and Settings\tflood2\Desktop\trees\IMG_9690.JPG">
            <a:extLst>
              <a:ext uri="{FF2B5EF4-FFF2-40B4-BE49-F238E27FC236}">
                <a16:creationId xmlns:a16="http://schemas.microsoft.com/office/drawing/2014/main" id="{FDC8BD81-3F58-CC2A-20C7-24A2CAE8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 descr="C:\Documents and Settings\tflood2\Desktop\Universities\u va\UVA\08-06-11\PICT0028.JPG">
            <a:extLst>
              <a:ext uri="{FF2B5EF4-FFF2-40B4-BE49-F238E27FC236}">
                <a16:creationId xmlns:a16="http://schemas.microsoft.com/office/drawing/2014/main" id="{21B36A6E-0ACA-1C16-3CD5-5294373B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434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A12F5-3DF7-B0D0-4D08-BF6C143D5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5366187"/>
            <a:ext cx="2133600" cy="1491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BBBE60-E01E-C3D9-670D-E21FCD11C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765556"/>
            <a:ext cx="2895600" cy="2170627"/>
          </a:xfrm>
          <a:prstGeom prst="rect">
            <a:avLst/>
          </a:prstGeom>
        </p:spPr>
      </p:pic>
      <p:sp>
        <p:nvSpPr>
          <p:cNvPr id="93186" name="Title 1">
            <a:extLst>
              <a:ext uri="{FF2B5EF4-FFF2-40B4-BE49-F238E27FC236}">
                <a16:creationId xmlns:a16="http://schemas.microsoft.com/office/drawing/2014/main" id="{0258C832-7C5A-536D-A742-2FEF9633C2FA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334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Plans, Programs &amp; Inventories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93187" name="Subtitle 2">
            <a:extLst>
              <a:ext uri="{FF2B5EF4-FFF2-40B4-BE49-F238E27FC236}">
                <a16:creationId xmlns:a16="http://schemas.microsoft.com/office/drawing/2014/main" id="{C5651085-8670-B421-82F9-6BD03410646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609600"/>
            <a:ext cx="8229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algn="l"/>
            <a:endParaRPr lang="en-US" altLang="en-US" dirty="0"/>
          </a:p>
          <a:p>
            <a:pPr algn="l">
              <a:buFontTx/>
              <a:buChar char="•"/>
            </a:pPr>
            <a:r>
              <a:rPr lang="en-US" altLang="en-US" dirty="0"/>
              <a:t>Tree Campus USA – Arbor Day Foundation</a:t>
            </a:r>
          </a:p>
          <a:p>
            <a:pPr algn="l">
              <a:buFontTx/>
              <a:buChar char="•"/>
            </a:pPr>
            <a:r>
              <a:rPr lang="en-US" altLang="en-US" dirty="0"/>
              <a:t>Tree Management Plan</a:t>
            </a:r>
          </a:p>
          <a:p>
            <a:pPr algn="l">
              <a:buFontTx/>
              <a:buChar char="•"/>
            </a:pPr>
            <a:r>
              <a:rPr lang="en-US" altLang="en-US" dirty="0"/>
              <a:t>Tree Inventories &amp; Valuation</a:t>
            </a:r>
          </a:p>
          <a:p>
            <a:pPr algn="l">
              <a:buFontTx/>
              <a:buChar char="•"/>
            </a:pPr>
            <a:r>
              <a:rPr lang="en-US" altLang="en-US" dirty="0"/>
              <a:t>Tree Replacement Plan</a:t>
            </a:r>
          </a:p>
          <a:p>
            <a:pPr algn="l">
              <a:buFontTx/>
              <a:buChar char="•"/>
            </a:pPr>
            <a:r>
              <a:rPr lang="en-US" altLang="en-US" dirty="0"/>
              <a:t>Memorial Trees</a:t>
            </a:r>
          </a:p>
          <a:p>
            <a:pPr algn="l">
              <a:buFontTx/>
              <a:buChar char="•"/>
            </a:pPr>
            <a:r>
              <a:rPr lang="en-US" altLang="en-US" dirty="0"/>
              <a:t>Arboretum</a:t>
            </a:r>
          </a:p>
          <a:p>
            <a:pPr algn="l">
              <a:buFontTx/>
              <a:buChar char="•"/>
            </a:pPr>
            <a:endParaRPr lang="en-US" altLang="en-US" dirty="0"/>
          </a:p>
          <a:p>
            <a:pPr algn="l"/>
            <a:endParaRPr lang="en-US" altLang="en-US" dirty="0"/>
          </a:p>
          <a:p>
            <a:pPr algn="l">
              <a:buFontTx/>
              <a:buChar char="•"/>
            </a:pPr>
            <a:endParaRPr lang="en-US" altLang="en-US" dirty="0"/>
          </a:p>
          <a:p>
            <a:pPr algn="l"/>
            <a:r>
              <a:rPr lang="en-US" altLang="en-US" dirty="0"/>
              <a:t>	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sz="2200" dirty="0"/>
          </a:p>
          <a:p>
            <a:pPr algn="l">
              <a:buFontTx/>
              <a:buChar char="•"/>
            </a:pPr>
            <a:endParaRPr lang="en-US" altLang="en-US" sz="2600" dirty="0"/>
          </a:p>
        </p:txBody>
      </p:sp>
      <p:pic>
        <p:nvPicPr>
          <p:cNvPr id="93188" name="Picture 2" descr="HeaderCrop">
            <a:extLst>
              <a:ext uri="{FF2B5EF4-FFF2-40B4-BE49-F238E27FC236}">
                <a16:creationId xmlns:a16="http://schemas.microsoft.com/office/drawing/2014/main" id="{2D7D30A2-5244-C185-A127-78E4E0FB9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93134"/>
            <a:ext cx="4564743" cy="22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7A9712-19E5-5E07-CF0D-B9BB50B1A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289" y="2895600"/>
            <a:ext cx="1199888" cy="27147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4">
            <a:extLst>
              <a:ext uri="{FF2B5EF4-FFF2-40B4-BE49-F238E27FC236}">
                <a16:creationId xmlns:a16="http://schemas.microsoft.com/office/drawing/2014/main" id="{0ED4FEBB-FB14-9A16-3286-9841004E38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/>
              <a:t>Campus Trees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5CA1499-22D8-CAC6-6886-54A959DE1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762000"/>
            <a:ext cx="6400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endParaRPr lang="en-US" altLang="en-US" sz="32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3200" dirty="0"/>
              <a:t>Create a sense of place</a:t>
            </a:r>
          </a:p>
          <a:p>
            <a:pPr lvl="8" eaLnBrk="1" hangingPunct="1">
              <a:buFont typeface="Arial" panose="020B0604020202020204" pitchFamily="34" charset="0"/>
              <a:buChar char="•"/>
            </a:pPr>
            <a:endParaRPr lang="en-US" altLang="en-US" sz="3200" dirty="0"/>
          </a:p>
          <a:p>
            <a:pPr lvl="8" eaLnBrk="1" hangingPunct="1">
              <a:buFont typeface="Arial" panose="020B0604020202020204" pitchFamily="34" charset="0"/>
              <a:buChar char="•"/>
            </a:pPr>
            <a:r>
              <a:rPr lang="en-US" altLang="en-US" sz="3200" dirty="0"/>
              <a:t>Livable 	campus</a:t>
            </a:r>
          </a:p>
          <a:p>
            <a:pPr lvl="1" eaLnBrk="1" hangingPunct="1"/>
            <a:endParaRPr lang="en-US" altLang="en-US" sz="3200" dirty="0"/>
          </a:p>
          <a:p>
            <a:pPr lvl="1" eaLnBrk="1" hangingPunct="1">
              <a:buFontTx/>
              <a:buChar char="-"/>
            </a:pPr>
            <a:endParaRPr lang="en-US" altLang="en-US" sz="2800" b="1" dirty="0"/>
          </a:p>
        </p:txBody>
      </p:sp>
      <p:pic>
        <p:nvPicPr>
          <p:cNvPr id="8196" name="Picture 5">
            <a:extLst>
              <a:ext uri="{FF2B5EF4-FFF2-40B4-BE49-F238E27FC236}">
                <a16:creationId xmlns:a16="http://schemas.microsoft.com/office/drawing/2014/main" id="{43351188-71C5-29E8-74CA-2C47140C0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981200"/>
            <a:ext cx="419100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C:\Documents and Settings\tflood2\Desktop\Universities\Tree pictures\wake forest\20061018aerial2140.jpg">
            <a:extLst>
              <a:ext uri="{FF2B5EF4-FFF2-40B4-BE49-F238E27FC236}">
                <a16:creationId xmlns:a16="http://schemas.microsoft.com/office/drawing/2014/main" id="{386D5F77-4856-4923-82E5-9F9AFC29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47244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09B316E2-D60D-FBAA-AA70-F7AFEBEF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906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248C2-36A0-5F47-EA5B-30E9A086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885" y="4191000"/>
            <a:ext cx="6392807" cy="2667000"/>
          </a:xfrm>
          <a:prstGeom prst="rect">
            <a:avLst/>
          </a:prstGeom>
        </p:spPr>
      </p:pic>
      <p:sp>
        <p:nvSpPr>
          <p:cNvPr id="113666" name="Title 1">
            <a:extLst>
              <a:ext uri="{FF2B5EF4-FFF2-40B4-BE49-F238E27FC236}">
                <a16:creationId xmlns:a16="http://schemas.microsoft.com/office/drawing/2014/main" id="{FC7F3084-7B56-BFA5-C442-5200CEF1EAE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-14484" y="209550"/>
            <a:ext cx="9067800" cy="329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b="1" dirty="0"/>
              <a:t>Questions?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</p:txBody>
      </p:sp>
      <p:sp>
        <p:nvSpPr>
          <p:cNvPr id="113670" name="Subtitle 2">
            <a:extLst>
              <a:ext uri="{FF2B5EF4-FFF2-40B4-BE49-F238E27FC236}">
                <a16:creationId xmlns:a16="http://schemas.microsoft.com/office/drawing/2014/main" id="{43CC4A8F-8A21-B136-3927-A2B5329594C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4786116" y="1981200"/>
            <a:ext cx="42672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 dirty="0"/>
              <a:t>Tom Flood</a:t>
            </a:r>
          </a:p>
          <a:p>
            <a:pPr eaLnBrk="1" hangingPunct="1"/>
            <a:r>
              <a:rPr lang="en-US" altLang="en-US" sz="2800" dirty="0">
                <a:hlinkClick r:id="rId3"/>
              </a:rPr>
              <a:t>tflood@udel.edu</a:t>
            </a:r>
            <a:endParaRPr lang="en-US" altLang="en-US" sz="2800" dirty="0"/>
          </a:p>
          <a:p>
            <a:pPr eaLnBrk="1" hangingPunct="1"/>
            <a:r>
              <a:rPr lang="en-US" altLang="en-US" sz="2800" dirty="0"/>
              <a:t>University of Delaware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D7D02-33D4-5CE9-498A-61DA88079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200"/>
            <a:ext cx="4648200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24564668-D219-7DAC-35CC-F997006FC42B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 dirty="0"/>
            </a:br>
            <a:r>
              <a:rPr lang="en-US" altLang="en-US" sz="4000" dirty="0"/>
              <a:t>Design &amp; Selection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9219" name="Subtitle 2">
            <a:extLst>
              <a:ext uri="{FF2B5EF4-FFF2-40B4-BE49-F238E27FC236}">
                <a16:creationId xmlns:a16="http://schemas.microsoft.com/office/drawing/2014/main" id="{A811F5AF-FF1F-DD4E-CE4A-891622BD642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pPr marL="514350" indent="-514350" algn="l">
              <a:buFont typeface="+mj-lt"/>
              <a:buAutoNum type="arabicPeriod"/>
            </a:pPr>
            <a:r>
              <a:rPr lang="en-US" altLang="en-US" sz="2800" b="1" dirty="0"/>
              <a:t>Right plant, Right place</a:t>
            </a:r>
          </a:p>
          <a:p>
            <a:pPr algn="l"/>
            <a:endParaRPr lang="en-US" altLang="en-US" dirty="0"/>
          </a:p>
        </p:txBody>
      </p:sp>
      <p:pic>
        <p:nvPicPr>
          <p:cNvPr id="9220" name="Picture 4" descr="C:\Documents and Settings\tflood2\Desktop\Universities\Tree pictures\Univ Florida\tom3.jpg">
            <a:extLst>
              <a:ext uri="{FF2B5EF4-FFF2-40B4-BE49-F238E27FC236}">
                <a16:creationId xmlns:a16="http://schemas.microsoft.com/office/drawing/2014/main" id="{50063FB3-2E70-2AB4-4942-65B5F90E1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:\Documents and Settings\tflood2\Desktop\Universities\Tree pictures\Univ Florida\tom5.jpg">
            <a:extLst>
              <a:ext uri="{FF2B5EF4-FFF2-40B4-BE49-F238E27FC236}">
                <a16:creationId xmlns:a16="http://schemas.microsoft.com/office/drawing/2014/main" id="{307147D8-E698-D619-55E4-410D831B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50673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3C76676-564C-9BAB-F780-25DA34A2500A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Design &amp; Selection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D507B768-57C2-81CC-1220-A032501B95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3540" y="12573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pPr algn="l">
              <a:buFontTx/>
              <a:buChar char="•"/>
            </a:pPr>
            <a:r>
              <a:rPr lang="en-US" altLang="en-US" b="1" dirty="0"/>
              <a:t>Site evaluation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Soil type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Soil moisture 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Sun exposure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Available space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Maintenance practices</a:t>
            </a:r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algn="l"/>
            <a:endParaRPr lang="en-US" altLang="en-US" dirty="0"/>
          </a:p>
        </p:txBody>
      </p:sp>
      <p:pic>
        <p:nvPicPr>
          <p:cNvPr id="11268" name="Picture 5" descr="C:\Documents and Settings\tflood2\Desktop\Universities\plamsprings5.jpg">
            <a:extLst>
              <a:ext uri="{FF2B5EF4-FFF2-40B4-BE49-F238E27FC236}">
                <a16:creationId xmlns:a16="http://schemas.microsoft.com/office/drawing/2014/main" id="{35344E23-E2EC-AD5F-A3E6-A9EC262C0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9465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7AB5D08-253F-D503-64E2-00AFFCF4174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Design &amp; Selection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8EA93BE3-60DC-AA75-0D5F-C1C4A8FB52E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  <a:p>
            <a:pPr algn="l"/>
            <a:r>
              <a:rPr lang="en-US" altLang="en-US"/>
              <a:t>Tree attributes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Hardiness zone 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/>
              <a:t>Heat zone</a:t>
            </a:r>
          </a:p>
          <a:p>
            <a:pPr lvl="1" algn="l"/>
            <a:endParaRPr lang="en-US" altLang="en-US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/>
          </a:p>
        </p:txBody>
      </p:sp>
      <p:pic>
        <p:nvPicPr>
          <p:cNvPr id="13316" name="Picture 5" descr="Hypertext version of USDA Hardiness Zone Map">
            <a:extLst>
              <a:ext uri="{FF2B5EF4-FFF2-40B4-BE49-F238E27FC236}">
                <a16:creationId xmlns:a16="http://schemas.microsoft.com/office/drawing/2014/main" id="{72FE9925-5B0A-769E-B937-8A9685C72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689475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7" name="Object 6">
            <a:extLst>
              <a:ext uri="{FF2B5EF4-FFF2-40B4-BE49-F238E27FC236}">
                <a16:creationId xmlns:a16="http://schemas.microsoft.com/office/drawing/2014/main" id="{0A2636AF-0F42-3BF1-70B2-E8A124A88D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494088"/>
          <a:ext cx="4648200" cy="359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7543800" imgH="5829300" progId="Acrobat.Document.DC">
                  <p:link updateAutomatic="1"/>
                </p:oleObj>
              </mc:Choice>
              <mc:Fallback>
                <p:oleObj name="Acrobat Document" r:id="rId4" imgW="7543800" imgH="5829300" progId="Acrobat.Document.DC">
                  <p:link updateAutomatic="1"/>
                  <p:pic>
                    <p:nvPicPr>
                      <p:cNvPr id="13317" name="Object 6">
                        <a:extLst>
                          <a:ext uri="{FF2B5EF4-FFF2-40B4-BE49-F238E27FC236}">
                            <a16:creationId xmlns:a16="http://schemas.microsoft.com/office/drawing/2014/main" id="{0A2636AF-0F42-3BF1-70B2-E8A124A88D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94088"/>
                        <a:ext cx="4648200" cy="359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3C7D9AF-CF17-7D60-578B-F2871F416F7A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Design &amp; Selection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8960978C-35A2-9359-3F23-1E1CE03A4C7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pPr algn="l"/>
            <a:r>
              <a:rPr lang="en-US" altLang="en-US" b="1" dirty="0"/>
              <a:t>Tree attributes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Mature size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Cultural requirements</a:t>
            </a:r>
          </a:p>
          <a:p>
            <a:pPr lvl="1" algn="l"/>
            <a:r>
              <a:rPr lang="en-US" altLang="en-US" dirty="0"/>
              <a:t>	(moisture, light, soil)</a:t>
            </a:r>
          </a:p>
          <a:p>
            <a:pPr lvl="1" algn="l"/>
            <a:endParaRPr lang="en-US" altLang="en-US" dirty="0"/>
          </a:p>
          <a:p>
            <a:pPr lvl="1" algn="l"/>
            <a:endParaRPr lang="en-US" altLang="en-US" dirty="0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pic>
        <p:nvPicPr>
          <p:cNvPr id="15364" name="Picture 4" descr="C:\Documents and Settings\tflood2\Desktop\Universities\Tree pictures\wake forest\20071211sunrise9028.jpg">
            <a:extLst>
              <a:ext uri="{FF2B5EF4-FFF2-40B4-BE49-F238E27FC236}">
                <a16:creationId xmlns:a16="http://schemas.microsoft.com/office/drawing/2014/main" id="{742B5335-F76C-BC7C-013B-6B8034750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066800"/>
            <a:ext cx="4457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C:\Documents and Settings\tflood2\Desktop\Universities\Tree pictures\wake forest\20100324campus0253.jpg">
            <a:extLst>
              <a:ext uri="{FF2B5EF4-FFF2-40B4-BE49-F238E27FC236}">
                <a16:creationId xmlns:a16="http://schemas.microsoft.com/office/drawing/2014/main" id="{ED85F8AE-A4A7-201E-65E8-EED255B52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38600"/>
            <a:ext cx="4229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43254C2-A008-214F-9D9A-18B4E64C004C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-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/>
            </a:br>
            <a:r>
              <a:rPr lang="en-US" altLang="en-US" sz="4000"/>
              <a:t>Design &amp; Selection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7411" name="Subtitle 2">
            <a:extLst>
              <a:ext uri="{FF2B5EF4-FFF2-40B4-BE49-F238E27FC236}">
                <a16:creationId xmlns:a16="http://schemas.microsoft.com/office/drawing/2014/main" id="{1FBD5387-461E-74AA-6721-2FBC9D5913C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04800" y="1295400"/>
            <a:ext cx="7467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pPr algn="l"/>
            <a:r>
              <a:rPr lang="en-US" altLang="en-US" b="1" dirty="0"/>
              <a:t>Tree attributes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Maintenance requirements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altLang="en-US" dirty="0"/>
              <a:t>Ornamental qualities</a:t>
            </a:r>
          </a:p>
          <a:p>
            <a:pPr lvl="1" algn="l"/>
            <a:endParaRPr lang="en-US" altLang="en-US" dirty="0"/>
          </a:p>
          <a:p>
            <a:pPr lvl="1" algn="l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pic>
        <p:nvPicPr>
          <p:cNvPr id="17412" name="Picture 4" descr="C:\Documents and Settings\tflood2\Desktop\Universities\wofford college  07-2\PICT0005.JPG">
            <a:extLst>
              <a:ext uri="{FF2B5EF4-FFF2-40B4-BE49-F238E27FC236}">
                <a16:creationId xmlns:a16="http://schemas.microsoft.com/office/drawing/2014/main" id="{41B9F9CE-32EF-0A1B-AC47-0C55137E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5052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:\Documents and Settings\tflood2\Desktop\Universities\wofford college  07-2\100_0662.jpg">
            <a:extLst>
              <a:ext uri="{FF2B5EF4-FFF2-40B4-BE49-F238E27FC236}">
                <a16:creationId xmlns:a16="http://schemas.microsoft.com/office/drawing/2014/main" id="{8227E124-CB89-9EF0-7CA1-BD531F1A9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0"/>
            <a:ext cx="37369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http://facilities.unlv.edu/landscape/pix/xeric-watermark.jpg">
            <a:extLst>
              <a:ext uri="{FF2B5EF4-FFF2-40B4-BE49-F238E27FC236}">
                <a16:creationId xmlns:a16="http://schemas.microsoft.com/office/drawing/2014/main" id="{8C35A614-F619-1159-1BD3-383C6C94E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7544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e4f9234-4609-4427-87f2-5778f799289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4D0CA4AFB0D041A739BBE19652E6C8" ma:contentTypeVersion="9" ma:contentTypeDescription="Create a new document." ma:contentTypeScope="" ma:versionID="a253dd8a00c7be4f5d3b30a1f56b2682">
  <xsd:schema xmlns:xsd="http://www.w3.org/2001/XMLSchema" xmlns:xs="http://www.w3.org/2001/XMLSchema" xmlns:p="http://schemas.microsoft.com/office/2006/metadata/properties" xmlns:ns3="0e4f9234-4609-4427-87f2-5778f7992893" targetNamespace="http://schemas.microsoft.com/office/2006/metadata/properties" ma:root="true" ma:fieldsID="6653ab0bb261e670aa999fa5ce3ad74c" ns3:_="">
    <xsd:import namespace="0e4f9234-4609-4427-87f2-5778f79928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9234-4609-4427-87f2-5778f79928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DB111E-96AF-45B2-BB92-B792FF31B1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CD5A00-E922-4456-8D5B-89E2FFC9AB57}">
  <ds:schemaRefs>
    <ds:schemaRef ds:uri="http://schemas.microsoft.com/office/infopath/2007/PartnerControls"/>
    <ds:schemaRef ds:uri="http://schemas.microsoft.com/office/2006/metadata/properties"/>
    <ds:schemaRef ds:uri="0e4f9234-4609-4427-87f2-5778f7992893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9A38B0F-6586-4E4A-964E-E2F9B66346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f9234-4609-4427-87f2-5778f79928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698667d-8817-4ad9-a7f2-bb287f867e5f}" enabled="0" method="" siteId="{a698667d-8817-4ad9-a7f2-bb287f867e5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APPA PPT Template</Template>
  <TotalTime>4497</TotalTime>
  <Words>709</Words>
  <Application>Microsoft Office PowerPoint</Application>
  <PresentationFormat>On-screen Show (4:3)</PresentationFormat>
  <Paragraphs>274</Paragraphs>
  <Slides>40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Custom Design</vt:lpstr>
      <vt:lpstr>file:///C:\Users\tflood\OneDrive%20-%20University%20of%20Delaware%20-%20o365\Local%20Settings\Temporary%20Internet%20Files\Content.Outlook\6DGZ2A8V\05_heat_map.pdf</vt:lpstr>
      <vt:lpstr>Trees in the Campus Landscape    </vt:lpstr>
      <vt:lpstr>Trees in the Campus Landscape   </vt:lpstr>
      <vt:lpstr>Campus Trees</vt:lpstr>
      <vt:lpstr>Campus Trees</vt:lpstr>
      <vt:lpstr> Design &amp; Selection </vt:lpstr>
      <vt:lpstr> Design &amp; Selection </vt:lpstr>
      <vt:lpstr> Design &amp; Selection </vt:lpstr>
      <vt:lpstr> Design &amp; Selection </vt:lpstr>
      <vt:lpstr> Design &amp; Selection </vt:lpstr>
      <vt:lpstr> Design &amp; Selection </vt:lpstr>
      <vt:lpstr>Design &amp; Selection  Native vs, Non-Native</vt:lpstr>
      <vt:lpstr> Purchasing &amp; Planting </vt:lpstr>
      <vt:lpstr> Purchasing &amp; Planting </vt:lpstr>
      <vt:lpstr> Purchasing &amp; Planting </vt:lpstr>
      <vt:lpstr> Purchasing &amp; Planting </vt:lpstr>
      <vt:lpstr> Purchasing &amp; Planting </vt:lpstr>
      <vt:lpstr> Purchasing &amp; Planting </vt:lpstr>
      <vt:lpstr> Purchasing &amp; Planting </vt:lpstr>
      <vt:lpstr> Tree Protection </vt:lpstr>
      <vt:lpstr> Tree Protection </vt:lpstr>
      <vt:lpstr>Tree Protection</vt:lpstr>
      <vt:lpstr> Tree Protection </vt:lpstr>
      <vt:lpstr> Tree Protection </vt:lpstr>
      <vt:lpstr> Tree Protection </vt:lpstr>
      <vt:lpstr> Tree Protection </vt:lpstr>
      <vt:lpstr> Tree Protection </vt:lpstr>
      <vt:lpstr> Tree Protection </vt:lpstr>
      <vt:lpstr> Tree Protection </vt:lpstr>
      <vt:lpstr> Tree Protection </vt:lpstr>
      <vt:lpstr> Tree Protection </vt:lpstr>
      <vt:lpstr> Tree Management </vt:lpstr>
      <vt:lpstr> Tree Management </vt:lpstr>
      <vt:lpstr> Tree Management </vt:lpstr>
      <vt:lpstr> Tree Management </vt:lpstr>
      <vt:lpstr> Tree Management </vt:lpstr>
      <vt:lpstr> Tree Management </vt:lpstr>
      <vt:lpstr> Tree Management </vt:lpstr>
      <vt:lpstr> Tree Management </vt:lpstr>
      <vt:lpstr> Plans, Programs &amp; Inventories </vt:lpstr>
      <vt:lpstr>Questions?    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APPA Presentaion</dc:title>
  <dc:creator>Kisha D. DeSandies</dc:creator>
  <cp:lastModifiedBy>Thomas Flood</cp:lastModifiedBy>
  <cp:revision>268</cp:revision>
  <cp:lastPrinted>2023-12-18T15:11:55Z</cp:lastPrinted>
  <dcterms:created xsi:type="dcterms:W3CDTF">2007-11-28T18:05:14Z</dcterms:created>
  <dcterms:modified xsi:type="dcterms:W3CDTF">2023-12-18T21:31:20Z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0x010100A84D0CA4AFB0D041A739BBE19652E6C8</vt:lpwstr>
  </property>
</Properties>
</file>