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48"/>
  </p:notesMasterIdLst>
  <p:handoutMasterIdLst>
    <p:handoutMasterId r:id="rId49"/>
  </p:handoutMasterIdLst>
  <p:sldIdLst>
    <p:sldId id="257" r:id="rId5"/>
    <p:sldId id="312" r:id="rId6"/>
    <p:sldId id="411" r:id="rId7"/>
    <p:sldId id="314" r:id="rId8"/>
    <p:sldId id="295" r:id="rId9"/>
    <p:sldId id="278" r:id="rId10"/>
    <p:sldId id="464" r:id="rId11"/>
    <p:sldId id="429" r:id="rId12"/>
    <p:sldId id="352" r:id="rId13"/>
    <p:sldId id="388" r:id="rId14"/>
    <p:sldId id="387" r:id="rId15"/>
    <p:sldId id="327" r:id="rId16"/>
    <p:sldId id="418" r:id="rId17"/>
    <p:sldId id="328" r:id="rId18"/>
    <p:sldId id="456" r:id="rId19"/>
    <p:sldId id="457" r:id="rId20"/>
    <p:sldId id="333" r:id="rId21"/>
    <p:sldId id="334" r:id="rId22"/>
    <p:sldId id="335" r:id="rId23"/>
    <p:sldId id="337" r:id="rId24"/>
    <p:sldId id="339" r:id="rId25"/>
    <p:sldId id="330" r:id="rId26"/>
    <p:sldId id="389" r:id="rId27"/>
    <p:sldId id="390" r:id="rId28"/>
    <p:sldId id="431" r:id="rId29"/>
    <p:sldId id="341" r:id="rId30"/>
    <p:sldId id="342" r:id="rId31"/>
    <p:sldId id="360" r:id="rId32"/>
    <p:sldId id="343" r:id="rId33"/>
    <p:sldId id="344" r:id="rId34"/>
    <p:sldId id="424" r:id="rId35"/>
    <p:sldId id="412" r:id="rId36"/>
    <p:sldId id="346" r:id="rId37"/>
    <p:sldId id="345" r:id="rId38"/>
    <p:sldId id="347" r:id="rId39"/>
    <p:sldId id="348" r:id="rId40"/>
    <p:sldId id="349" r:id="rId41"/>
    <p:sldId id="453" r:id="rId42"/>
    <p:sldId id="438" r:id="rId43"/>
    <p:sldId id="436" r:id="rId44"/>
    <p:sldId id="287" r:id="rId45"/>
    <p:sldId id="452" r:id="rId46"/>
    <p:sldId id="463" r:id="rId4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86A4A3"/>
    <a:srgbClr val="996633"/>
    <a:srgbClr val="666633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F1369-D93B-4FB5-B4E0-67A909EF2C8B}" v="92" dt="2023-12-18T21:43:10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533" autoAdjust="0"/>
  </p:normalViewPr>
  <p:slideViewPr>
    <p:cSldViewPr>
      <p:cViewPr varScale="1">
        <p:scale>
          <a:sx n="129" d="100"/>
          <a:sy n="129" d="100"/>
        </p:scale>
        <p:origin x="1686" y="-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tflood2\My%20Documents\appa%20Guide\Grounds%20Acre%20per%20FTE%20with%20Student%20FTE%20added%20(v-4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Staffing by Maintenence Level 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8.8353890404222757E-2"/>
          <c:y val="4.4858679665530823E-2"/>
          <c:w val="0.86695463720629951"/>
          <c:h val="0.72289532264227485"/>
        </c:manualLayout>
      </c:layout>
      <c:lineChart>
        <c:grouping val="standard"/>
        <c:varyColors val="0"/>
        <c:ser>
          <c:idx val="3"/>
          <c:order val="0"/>
          <c:tx>
            <c:v>level 1</c:v>
          </c:tx>
          <c:spPr>
            <a:ln w="63500"/>
            <a:effectLst>
              <a:outerShdw blurRad="50800" dist="50800" dir="5400000" algn="ctr" rotWithShape="0">
                <a:schemeClr val="tx1"/>
              </a:outerShdw>
            </a:effectLst>
          </c:spPr>
          <c:marker>
            <c:symbol val="none"/>
          </c:marker>
          <c:cat>
            <c:strRef>
              <c:f>'summary blanks'!$B$3:$E$3</c:f>
              <c:strCache>
                <c:ptCount val="4"/>
                <c:pt idx="0">
                  <c:v>2006-05</c:v>
                </c:pt>
                <c:pt idx="1">
                  <c:v>2007-06</c:v>
                </c:pt>
                <c:pt idx="2">
                  <c:v>2008-07</c:v>
                </c:pt>
                <c:pt idx="3">
                  <c:v>2009-08</c:v>
                </c:pt>
              </c:strCache>
            </c:strRef>
          </c:cat>
          <c:val>
            <c:numRef>
              <c:f>'summary blanks'!$B$6:$E$6</c:f>
              <c:numCache>
                <c:formatCode>General</c:formatCode>
                <c:ptCount val="4"/>
                <c:pt idx="0">
                  <c:v>17.2</c:v>
                </c:pt>
                <c:pt idx="1">
                  <c:v>11.51</c:v>
                </c:pt>
                <c:pt idx="3">
                  <c:v>19.36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21-4756-B781-855C3C950C36}"/>
            </c:ext>
          </c:extLst>
        </c:ser>
        <c:ser>
          <c:idx val="0"/>
          <c:order val="1"/>
          <c:tx>
            <c:v>level 2</c:v>
          </c:tx>
          <c:spPr>
            <a:ln w="63500"/>
            <a:effectLst>
              <a:outerShdw blurRad="50800" dist="50800" dir="5400000" algn="ctr" rotWithShape="0">
                <a:schemeClr val="tx1"/>
              </a:outerShdw>
            </a:effectLst>
          </c:spPr>
          <c:marker>
            <c:symbol val="none"/>
          </c:marker>
          <c:cat>
            <c:strRef>
              <c:f>'summary blanks'!$B$3:$E$3</c:f>
              <c:strCache>
                <c:ptCount val="4"/>
                <c:pt idx="0">
                  <c:v>2006-05</c:v>
                </c:pt>
                <c:pt idx="1">
                  <c:v>2007-06</c:v>
                </c:pt>
                <c:pt idx="2">
                  <c:v>2008-07</c:v>
                </c:pt>
                <c:pt idx="3">
                  <c:v>2009-08</c:v>
                </c:pt>
              </c:strCache>
            </c:strRef>
          </c:cat>
          <c:val>
            <c:numRef>
              <c:f>'summary blanks'!$B$9:$E$9</c:f>
              <c:numCache>
                <c:formatCode>General</c:formatCode>
                <c:ptCount val="4"/>
                <c:pt idx="0">
                  <c:v>16.420000000000002</c:v>
                </c:pt>
                <c:pt idx="1">
                  <c:v>14.19</c:v>
                </c:pt>
                <c:pt idx="2">
                  <c:v>14.5</c:v>
                </c:pt>
                <c:pt idx="3">
                  <c:v>17.600000000000001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21-4756-B781-855C3C950C36}"/>
            </c:ext>
          </c:extLst>
        </c:ser>
        <c:ser>
          <c:idx val="1"/>
          <c:order val="2"/>
          <c:tx>
            <c:v>Level3</c:v>
          </c:tx>
          <c:spPr>
            <a:ln w="63500" cmpd="sng"/>
            <a:effectLst>
              <a:outerShdw blurRad="50800" dist="50800" dir="5400000" algn="ctr" rotWithShape="0">
                <a:schemeClr val="tx1"/>
              </a:outerShdw>
            </a:effectLst>
          </c:spPr>
          <c:marker>
            <c:symbol val="none"/>
          </c:marker>
          <c:cat>
            <c:strRef>
              <c:f>'summary blanks'!$B$3:$E$3</c:f>
              <c:strCache>
                <c:ptCount val="4"/>
                <c:pt idx="0">
                  <c:v>2006-05</c:v>
                </c:pt>
                <c:pt idx="1">
                  <c:v>2007-06</c:v>
                </c:pt>
                <c:pt idx="2">
                  <c:v>2008-07</c:v>
                </c:pt>
                <c:pt idx="3">
                  <c:v>2009-08</c:v>
                </c:pt>
              </c:strCache>
            </c:strRef>
          </c:cat>
          <c:val>
            <c:numRef>
              <c:f>'summary blanks'!$B$12:$E$12</c:f>
              <c:numCache>
                <c:formatCode>General</c:formatCode>
                <c:ptCount val="4"/>
                <c:pt idx="0">
                  <c:v>21.36</c:v>
                </c:pt>
                <c:pt idx="1">
                  <c:v>20</c:v>
                </c:pt>
                <c:pt idx="2">
                  <c:v>19.79</c:v>
                </c:pt>
                <c:pt idx="3">
                  <c:v>19.350000000000001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21-4756-B781-855C3C950C36}"/>
            </c:ext>
          </c:extLst>
        </c:ser>
        <c:ser>
          <c:idx val="2"/>
          <c:order val="3"/>
          <c:tx>
            <c:v>level 4</c:v>
          </c:tx>
          <c:spPr>
            <a:ln w="63500"/>
            <a:effectLst>
              <a:outerShdw blurRad="50800" dist="50800" dir="5400000" algn="ctr" rotWithShape="0">
                <a:schemeClr val="tx1"/>
              </a:outerShdw>
            </a:effectLst>
          </c:spPr>
          <c:marker>
            <c:symbol val="none"/>
          </c:marker>
          <c:cat>
            <c:strRef>
              <c:f>'summary blanks'!$B$3:$E$3</c:f>
              <c:strCache>
                <c:ptCount val="4"/>
                <c:pt idx="0">
                  <c:v>2006-05</c:v>
                </c:pt>
                <c:pt idx="1">
                  <c:v>2007-06</c:v>
                </c:pt>
                <c:pt idx="2">
                  <c:v>2008-07</c:v>
                </c:pt>
                <c:pt idx="3">
                  <c:v>2009-08</c:v>
                </c:pt>
              </c:strCache>
            </c:strRef>
          </c:cat>
          <c:val>
            <c:numRef>
              <c:f>'summary blanks'!$B$15:$E$15</c:f>
              <c:numCache>
                <c:formatCode>General</c:formatCode>
                <c:ptCount val="4"/>
                <c:pt idx="0">
                  <c:v>26.939999999999987</c:v>
                </c:pt>
                <c:pt idx="1">
                  <c:v>16.809999999999999</c:v>
                </c:pt>
                <c:pt idx="3">
                  <c:v>18.110000000000031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D21-4756-B781-855C3C950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3651328"/>
        <c:axId val="263652864"/>
      </c:lineChart>
      <c:catAx>
        <c:axId val="263651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3652864"/>
        <c:crosses val="autoZero"/>
        <c:auto val="1"/>
        <c:lblAlgn val="ctr"/>
        <c:lblOffset val="100"/>
        <c:noMultiLvlLbl val="0"/>
      </c:catAx>
      <c:valAx>
        <c:axId val="263652864"/>
        <c:scaling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Acres/FTE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63651328"/>
        <c:crosses val="autoZero"/>
        <c:crossBetween val="between"/>
      </c:valAx>
      <c:spPr>
        <a:solidFill>
          <a:srgbClr val="1F497D">
            <a:lumMod val="20000"/>
            <a:lumOff val="80000"/>
          </a:srgbClr>
        </a:solidFill>
        <a:scene3d>
          <a:camera prst="orthographicFront"/>
          <a:lightRig rig="threePt" dir="t"/>
        </a:scene3d>
        <a:sp3d prstMaterial="metal">
          <a:bevelT w="19050"/>
        </a:sp3d>
      </c:spPr>
    </c:plotArea>
    <c:legend>
      <c:legendPos val="b"/>
      <c:overlay val="0"/>
    </c:legend>
    <c:plotVisOnly val="1"/>
    <c:dispBlanksAs val="span"/>
    <c:showDLblsOverMax val="0"/>
  </c:chart>
  <c:spPr>
    <a:noFill/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E69A1EB6-EE92-E741-C1E9-F5BF467DCD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DB8B927F-011F-A313-75D2-CE48E51EBB0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208FA9BE-97C1-188B-1301-BED7C929FF5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F5F91AF0-D128-476E-1E7A-D8F3BBBCC74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5D6475D-45DE-475F-9F28-FD57B8DAE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4566206-1A26-88CD-74B6-FE66E90BB64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940F7C6-3137-149C-044C-E9FDB585F93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DDDECDA4-5A40-8462-E5F5-6A84A0F4D98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55D143AE-661E-025D-1BE0-581A0C1FF22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79AE18DE-5069-2FBC-F3D8-2511E87EDC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E738F0E9-BC6D-B54A-EEC6-DDFFC82EA2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3C70D81-6380-491E-AED4-FBAA2C1FD9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EAF12D9-F22E-704C-D195-9CFD7600CA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45F825-B192-4D82-A2BA-1DC4715D2DAB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5030F27-2845-B0C8-519F-62CE10490C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BC39CA0-250D-B36E-B784-AA232BA69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9A5771A9-8FDF-9F4E-AF9E-8D54D46EE1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28428D-0114-4031-A002-2A418520D2A5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D593B74A-365A-79BF-2F69-3F0757DF5C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25F6A41-D9C7-0021-54E2-0F33BDBC4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D2F6C8A-44F2-717B-2C5F-E98A5E9653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96646D-D1EE-45B6-BB3D-847382BA484C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48D89BE-7876-BF56-E3EC-3C9CE81DF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A1C15A0-48E4-501A-3151-1C5DF605A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BE209193-F0BB-F112-25A9-0365083D5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F04B8297-4796-CF9D-B8D8-906AF0FC3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F583FBE3-B1AD-4721-90F6-4AD033A70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241210-FB68-4FB0-988F-EA4708A1F404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CA4A7FE7-2683-BD85-F806-D8D5A4B5D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968290A-9451-E774-721A-FB1993BB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78194B02-2CAF-DAD4-D98A-83BCFC2A1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90CB03-BFE7-42D1-996C-DB1A1D526B0C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06BFBA6-B46C-DF18-16E7-90DB41FCF5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5EC8732D-9C0C-4CE8-5AEC-4EAAAC3B4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DE7F8888-A94F-E993-30A5-E4CD1CBE0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571F65-EDEB-4CEC-BEF2-46D532E0C3D7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C70D81-6380-491E-AED4-FBAA2C1FD9FC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000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6F8C95F7-39A8-278A-C5C9-1271F06B98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8E5C5A-237F-4A42-AA6F-EA1BB71C946B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C0768680-9984-153D-C0A5-77E8DA57B8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AB1B1B8A-F139-368F-FF2F-2A170D59A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EB9362A0-ED51-2D54-63AA-2129F54849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36330D-5DD5-416C-9C7D-70F91893BA13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D776812F-CC6D-562C-87B5-6FC58A79F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D03CE40B-FF3D-FECE-3609-502A7F314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8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944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0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5352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95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70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27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609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31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46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61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049C5286-D53D-19E6-8824-D8F1A325C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6200"/>
            <a:ext cx="9144000" cy="228600"/>
          </a:xfrm>
          <a:prstGeom prst="rect">
            <a:avLst/>
          </a:prstGeom>
          <a:solidFill>
            <a:srgbClr val="807F83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27" name="Oval 8">
            <a:extLst>
              <a:ext uri="{FF2B5EF4-FFF2-40B4-BE49-F238E27FC236}">
                <a16:creationId xmlns:a16="http://schemas.microsoft.com/office/drawing/2014/main" id="{5843C528-B9CF-8775-BE98-87E01F175D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971675" y="5491163"/>
            <a:ext cx="3648075" cy="4186237"/>
          </a:xfrm>
          <a:prstGeom prst="ellipse">
            <a:avLst/>
          </a:prstGeom>
          <a:solidFill>
            <a:srgbClr val="FF6309"/>
          </a:solidFill>
          <a:ln w="6350" algn="ctr">
            <a:solidFill>
              <a:srgbClr val="807F8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076" name="Picture 10" descr="ALRGB">
            <a:extLst>
              <a:ext uri="{FF2B5EF4-FFF2-40B4-BE49-F238E27FC236}">
                <a16:creationId xmlns:a16="http://schemas.microsoft.com/office/drawing/2014/main" id="{FAE81B05-4B85-9FCD-1AF5-8106A0BD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79400"/>
            <a:ext cx="1295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Circle Tagline Logo org">
            <a:extLst>
              <a:ext uri="{FF2B5EF4-FFF2-40B4-BE49-F238E27FC236}">
                <a16:creationId xmlns:a16="http://schemas.microsoft.com/office/drawing/2014/main" id="{97E74D4B-A876-57A3-C1E1-2368CB2D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oup 20">
            <a:extLst>
              <a:ext uri="{FF2B5EF4-FFF2-40B4-BE49-F238E27FC236}">
                <a16:creationId xmlns:a16="http://schemas.microsoft.com/office/drawing/2014/main" id="{F4B93095-D320-0E1E-B297-3F88981A9646}"/>
              </a:ext>
            </a:extLst>
          </p:cNvPr>
          <p:cNvGrpSpPr>
            <a:grpSpLocks/>
          </p:cNvGrpSpPr>
          <p:nvPr/>
        </p:nvGrpSpPr>
        <p:grpSpPr bwMode="auto">
          <a:xfrm>
            <a:off x="8458200" y="6096000"/>
            <a:ext cx="960438" cy="1455738"/>
            <a:chOff x="5280" y="3883"/>
            <a:chExt cx="605" cy="917"/>
          </a:xfrm>
        </p:grpSpPr>
        <p:sp>
          <p:nvSpPr>
            <p:cNvPr id="1032" name="Oval 21">
              <a:extLst>
                <a:ext uri="{FF2B5EF4-FFF2-40B4-BE49-F238E27FC236}">
                  <a16:creationId xmlns:a16="http://schemas.microsoft.com/office/drawing/2014/main" id="{0BBB9827-269F-A1D8-2523-87B3E5C39A3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900000">
              <a:off x="5328" y="3984"/>
              <a:ext cx="528" cy="720"/>
            </a:xfrm>
            <a:prstGeom prst="ellipse">
              <a:avLst/>
            </a:prstGeom>
            <a:noFill/>
            <a:ln w="6350">
              <a:solidFill>
                <a:srgbClr val="FF630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3" name="Oval 22">
              <a:extLst>
                <a:ext uri="{FF2B5EF4-FFF2-40B4-BE49-F238E27FC236}">
                  <a16:creationId xmlns:a16="http://schemas.microsoft.com/office/drawing/2014/main" id="{5F8F2712-3F73-D072-3FBF-DC51403504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900000">
              <a:off x="5280" y="3883"/>
              <a:ext cx="605" cy="917"/>
            </a:xfrm>
            <a:prstGeom prst="ellipse">
              <a:avLst/>
            </a:prstGeom>
            <a:noFill/>
            <a:ln w="6350">
              <a:solidFill>
                <a:srgbClr val="807F8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1031" name="Rectangle 23">
            <a:extLst>
              <a:ext uri="{FF2B5EF4-FFF2-40B4-BE49-F238E27FC236}">
                <a16:creationId xmlns:a16="http://schemas.microsoft.com/office/drawing/2014/main" id="{97972D0B-6904-A554-102C-FFAD7C4A2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-76200"/>
            <a:ext cx="4570413" cy="228600"/>
          </a:xfrm>
          <a:prstGeom prst="rect">
            <a:avLst/>
          </a:prstGeom>
          <a:solidFill>
            <a:srgbClr val="FF6309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frm=1&amp;source=images&amp;cd=&amp;cad=rja&amp;docid=kjuXHeVqlF51EM&amp;tbnid=DQlO_oP7uxd6GM:&amp;ved=0CAUQjRw&amp;url=http%3A%2F%2Fbakerlandscapeirrigation.com%2Fsnow-plowing.html&amp;ei=58jiUuSCBJK2kQf_qoCQDQ&amp;bvm=bv.59930103,d.eW0&amp;psig=AFQjCNEWZhUZTAEPjadZSihs6iIvfFXXZw&amp;ust=1390680632466289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tflood@udel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A230F31-6AF9-FE1C-40EE-54ECC36B55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143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Grounds Maintenance Programs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5D183C8-53E2-4AD4-51CF-03BE2827DB7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32004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/>
              <a:t>APPA Institute for Facilities Management</a:t>
            </a:r>
          </a:p>
          <a:p>
            <a:pPr algn="l"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Tom Flood</a:t>
            </a:r>
            <a:r>
              <a:rPr lang="en-US" altLang="en-US" sz="2800"/>
              <a:t>, </a:t>
            </a:r>
            <a:r>
              <a:rPr lang="en-US" altLang="en-US" sz="2400"/>
              <a:t>ASLA, CEFP, MBA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Assoc. VP Facilities Operations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University of Delaware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/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5C60846A-D6EC-985E-DD63-5CEB61B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0"/>
            <a:ext cx="172561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9F112A70-7472-5630-8CAB-3AE371A33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48288"/>
            <a:ext cx="172561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Documents and Settings\tflood2\Desktop\Universities\UNCo\IMG_0391.jpg">
            <a:extLst>
              <a:ext uri="{FF2B5EF4-FFF2-40B4-BE49-F238E27FC236}">
                <a16:creationId xmlns:a16="http://schemas.microsoft.com/office/drawing/2014/main" id="{77FC7266-5C09-2207-4B0E-4A2BE7E15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8194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>
            <a:extLst>
              <a:ext uri="{FF2B5EF4-FFF2-40B4-BE49-F238E27FC236}">
                <a16:creationId xmlns:a16="http://schemas.microsoft.com/office/drawing/2014/main" id="{5919F1AC-0752-4021-579C-B727E2FBE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Parts &amp; Priorities</a:t>
            </a:r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805D7465-969B-FB85-6A1E-3ED936D5BB6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371600"/>
            <a:ext cx="8229600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/>
              <a:t>Level 3  - ‘</a:t>
            </a:r>
            <a:r>
              <a:rPr lang="en-US" altLang="en-US" sz="2800" b="1" i="1" dirty="0"/>
              <a:t>Clean &amp; Green’</a:t>
            </a:r>
          </a:p>
          <a:p>
            <a:pPr lvl="1" eaLnBrk="1" hangingPunct="1"/>
            <a:r>
              <a:rPr lang="en-US" altLang="en-US" dirty="0"/>
              <a:t>Snow Removal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22533" name="Picture 2" descr="C:\Documents and Settings\tflood2\Desktop\Universities\U Mich\issues 003.jpg">
            <a:extLst>
              <a:ext uri="{FF2B5EF4-FFF2-40B4-BE49-F238E27FC236}">
                <a16:creationId xmlns:a16="http://schemas.microsoft.com/office/drawing/2014/main" id="{B86BEBB1-C0CC-8CBB-D103-73FE3EE82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473200"/>
            <a:ext cx="39243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9FBDB6E-8606-10A2-89AB-74C97D9B3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Parts &amp; Priorities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59F1C360-6FAD-AACC-FDE1-C5AC211AD32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828800"/>
            <a:ext cx="8229600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/>
              <a:t>Level 3  - ‘</a:t>
            </a:r>
            <a:r>
              <a:rPr lang="en-US" altLang="en-US" sz="2800" b="1" i="1" dirty="0"/>
              <a:t>Clean &amp; Green’</a:t>
            </a:r>
            <a:endParaRPr lang="en-US" altLang="en-US" dirty="0"/>
          </a:p>
          <a:p>
            <a:pPr lvl="1" eaLnBrk="1" hangingPunct="1"/>
            <a:r>
              <a:rPr lang="en-US" altLang="en-US" dirty="0" err="1"/>
              <a:t>Mow,Trim</a:t>
            </a:r>
            <a:r>
              <a:rPr lang="en-US" altLang="en-US" dirty="0"/>
              <a:t>, Blow &amp; Go</a:t>
            </a:r>
          </a:p>
          <a:p>
            <a:pPr lvl="2" eaLnBrk="1" hangingPunct="1"/>
            <a:r>
              <a:rPr lang="en-US" altLang="en-US" dirty="0"/>
              <a:t>Mow1 / 7-10 days</a:t>
            </a:r>
          </a:p>
          <a:p>
            <a:pPr lvl="2" eaLnBrk="1" hangingPunct="1"/>
            <a:r>
              <a:rPr lang="en-US" altLang="en-US" dirty="0"/>
              <a:t>Fertilize 1/</a:t>
            </a:r>
            <a:r>
              <a:rPr lang="en-US" altLang="en-US" dirty="0" err="1"/>
              <a:t>yr</a:t>
            </a:r>
            <a:endParaRPr lang="en-US" altLang="en-US" dirty="0"/>
          </a:p>
          <a:p>
            <a:pPr lvl="2" eaLnBrk="1" hangingPunct="1"/>
            <a:r>
              <a:rPr lang="en-US" altLang="en-US" dirty="0"/>
              <a:t>Litter 3 /</a:t>
            </a:r>
            <a:r>
              <a:rPr lang="en-US" altLang="en-US" dirty="0" err="1"/>
              <a:t>wk</a:t>
            </a:r>
            <a:endParaRPr lang="en-US" altLang="en-US" dirty="0"/>
          </a:p>
        </p:txBody>
      </p:sp>
      <p:pic>
        <p:nvPicPr>
          <p:cNvPr id="23556" name="Picture 2" descr="C:\Documents and Settings\tflood2\Desktop\Universities\UNCo\MVC-026S.JPG">
            <a:extLst>
              <a:ext uri="{FF2B5EF4-FFF2-40B4-BE49-F238E27FC236}">
                <a16:creationId xmlns:a16="http://schemas.microsoft.com/office/drawing/2014/main" id="{44F424D2-F39A-DAE2-913A-F8D69012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88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7E9F958F-7AFC-4030-1FF6-A1D66DF64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Parts &amp; Priorities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C43587B6-C1D7-0682-D2F6-D62325098E9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828800"/>
            <a:ext cx="8229600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/>
              <a:t>APPA Level 2 – ‘</a:t>
            </a:r>
            <a:r>
              <a:rPr lang="en-US" altLang="en-US" sz="2800" b="1" i="1" dirty="0"/>
              <a:t>The Academic Village’</a:t>
            </a:r>
          </a:p>
          <a:p>
            <a:pPr lvl="1" eaLnBrk="1" hangingPunct="1"/>
            <a:r>
              <a:rPr lang="en-US" altLang="en-US" dirty="0"/>
              <a:t>Turf Management</a:t>
            </a:r>
          </a:p>
          <a:p>
            <a:pPr lvl="2" eaLnBrk="1" hangingPunct="1">
              <a:buNone/>
            </a:pPr>
            <a:r>
              <a:rPr lang="en-US" altLang="en-US" dirty="0"/>
              <a:t>	Mow 1/</a:t>
            </a:r>
            <a:r>
              <a:rPr lang="en-US" altLang="en-US" dirty="0" err="1"/>
              <a:t>wk</a:t>
            </a:r>
            <a:endParaRPr lang="en-US" altLang="en-US" dirty="0"/>
          </a:p>
          <a:p>
            <a:pPr lvl="2" eaLnBrk="1" hangingPunct="1">
              <a:buNone/>
            </a:pPr>
            <a:r>
              <a:rPr lang="en-US" altLang="en-US" dirty="0"/>
              <a:t>	Fertilize 1+/</a:t>
            </a:r>
            <a:r>
              <a:rPr lang="en-US" altLang="en-US" dirty="0" err="1"/>
              <a:t>yr</a:t>
            </a:r>
            <a:endParaRPr lang="en-US" altLang="en-US" dirty="0"/>
          </a:p>
          <a:p>
            <a:pPr lvl="2" eaLnBrk="1" hangingPunct="1">
              <a:buNone/>
            </a:pPr>
            <a:r>
              <a:rPr lang="en-US" altLang="en-US" dirty="0"/>
              <a:t>	Irrigation</a:t>
            </a:r>
          </a:p>
          <a:p>
            <a:pPr lvl="2" eaLnBrk="1" hangingPunct="1">
              <a:buNone/>
            </a:pPr>
            <a:r>
              <a:rPr lang="en-US" altLang="en-US" dirty="0"/>
              <a:t>	Weed Control</a:t>
            </a:r>
          </a:p>
          <a:p>
            <a:pPr lvl="2" eaLnBrk="1" hangingPunct="1">
              <a:buNone/>
            </a:pPr>
            <a:r>
              <a:rPr lang="en-US" altLang="en-US" dirty="0"/>
              <a:t>	Aerate</a:t>
            </a:r>
          </a:p>
          <a:p>
            <a:pPr lvl="2" eaLnBrk="1" hangingPunct="1">
              <a:buNone/>
            </a:pPr>
            <a:r>
              <a:rPr lang="en-US" altLang="en-US" dirty="0"/>
              <a:t>	Overseed</a:t>
            </a:r>
          </a:p>
        </p:txBody>
      </p:sp>
      <p:pic>
        <p:nvPicPr>
          <p:cNvPr id="24580" name="Picture 5" descr="C:\Documents and Settings\tflood2\Desktop\Elon Pics\Elon University - PGMS Award\Elon 14.jpg">
            <a:extLst>
              <a:ext uri="{FF2B5EF4-FFF2-40B4-BE49-F238E27FC236}">
                <a16:creationId xmlns:a16="http://schemas.microsoft.com/office/drawing/2014/main" id="{8068D056-ED9C-D4C9-A8E7-80E9576E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242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5E2A62FC-5136-0738-694A-A8585A6FB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Parts &amp; Priorities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88667AB1-8916-4B1D-AD36-9F3D0DE5794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752600"/>
            <a:ext cx="8229600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/>
              <a:t>Level 2 – ‘</a:t>
            </a:r>
            <a:r>
              <a:rPr lang="en-US" altLang="en-US" sz="2800" b="1" i="1" dirty="0"/>
              <a:t>The Academic Village’</a:t>
            </a:r>
          </a:p>
          <a:p>
            <a:pPr lvl="1" eaLnBrk="1" hangingPunct="1"/>
            <a:r>
              <a:rPr lang="en-US" altLang="en-US" dirty="0"/>
              <a:t>Tree management</a:t>
            </a:r>
          </a:p>
          <a:p>
            <a:pPr lvl="1" eaLnBrk="1" hangingPunct="1"/>
            <a:r>
              <a:rPr lang="en-US" altLang="en-US" dirty="0"/>
              <a:t>Shrub plantings</a:t>
            </a:r>
          </a:p>
          <a:p>
            <a:pPr lvl="1" eaLnBrk="1" hangingPunct="1"/>
            <a:r>
              <a:rPr lang="en-US" altLang="en-US" dirty="0"/>
              <a:t>Litter, 5+ days/</a:t>
            </a:r>
            <a:r>
              <a:rPr lang="en-US" altLang="en-US" dirty="0" err="1"/>
              <a:t>wk</a:t>
            </a: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26628" name="Picture 5" descr="Elon 06">
            <a:extLst>
              <a:ext uri="{FF2B5EF4-FFF2-40B4-BE49-F238E27FC236}">
                <a16:creationId xmlns:a16="http://schemas.microsoft.com/office/drawing/2014/main" id="{93E9B05D-EDD5-8F17-D329-D936DDB4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036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>
            <a:extLst>
              <a:ext uri="{FF2B5EF4-FFF2-40B4-BE49-F238E27FC236}">
                <a16:creationId xmlns:a16="http://schemas.microsoft.com/office/drawing/2014/main" id="{67AD761B-CEE4-BFB8-E4DF-741EBE66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05088"/>
            <a:ext cx="8124825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1E8F4CF0-8654-A47E-F1A9-C845D7CB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Parts &amp; Priorities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A702573D-2843-FAE1-B06C-1D83567EB1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76400"/>
            <a:ext cx="8229600" cy="4678363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APPA Level 1 – ‘</a:t>
            </a:r>
            <a:r>
              <a:rPr lang="en-US" altLang="en-US" sz="2800" b="1" i="1" dirty="0"/>
              <a:t>The Campus Garden’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800" dirty="0"/>
              <a:t>Annual &amp; </a:t>
            </a:r>
            <a:r>
              <a:rPr lang="en-US" altLang="en-US" dirty="0"/>
              <a:t>Perennial Flowers 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dirty="0"/>
          </a:p>
          <a:p>
            <a:pPr lvl="1" eaLnBrk="1" hangingPunct="1">
              <a:buFontTx/>
              <a:buNone/>
              <a:defRPr/>
            </a:pPr>
            <a:endParaRPr lang="en-US" altLang="en-US" dirty="0"/>
          </a:p>
        </p:txBody>
      </p:sp>
      <p:pic>
        <p:nvPicPr>
          <p:cNvPr id="28676" name="Picture 4" descr="Spring_Scenics_2006046-1">
            <a:extLst>
              <a:ext uri="{FF2B5EF4-FFF2-40B4-BE49-F238E27FC236}">
                <a16:creationId xmlns:a16="http://schemas.microsoft.com/office/drawing/2014/main" id="{516D72DF-A047-16BF-0140-674EC64BF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3886200"/>
            <a:ext cx="484505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C:\Documents and Settings\tflood2\Desktop\Universities\U Mich\Lurie 06.jpg">
            <a:extLst>
              <a:ext uri="{FF2B5EF4-FFF2-40B4-BE49-F238E27FC236}">
                <a16:creationId xmlns:a16="http://schemas.microsoft.com/office/drawing/2014/main" id="{374B3672-29F8-A0ED-CFEC-8844BA3A9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2438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 descr="Elon Flowers 05 00015">
            <a:extLst>
              <a:ext uri="{FF2B5EF4-FFF2-40B4-BE49-F238E27FC236}">
                <a16:creationId xmlns:a16="http://schemas.microsoft.com/office/drawing/2014/main" id="{7FE99CD9-E1B5-50BB-DB44-23241791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9337" r="6300" b="16762"/>
          <a:stretch>
            <a:fillRect/>
          </a:stretch>
        </p:blipFill>
        <p:spPr bwMode="auto">
          <a:xfrm>
            <a:off x="228600" y="3257550"/>
            <a:ext cx="29940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>
            <a:extLst>
              <a:ext uri="{FF2B5EF4-FFF2-40B4-BE49-F238E27FC236}">
                <a16:creationId xmlns:a16="http://schemas.microsoft.com/office/drawing/2014/main" id="{36483EBF-4227-D2F3-6E2E-2F86F33B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623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>
            <a:extLst>
              <a:ext uri="{FF2B5EF4-FFF2-40B4-BE49-F238E27FC236}">
                <a16:creationId xmlns:a16="http://schemas.microsoft.com/office/drawing/2014/main" id="{58842DA1-9D89-6227-7D15-8C5109E7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Parts &amp; Priorities</a:t>
            </a:r>
          </a:p>
        </p:txBody>
      </p:sp>
      <p:sp>
        <p:nvSpPr>
          <p:cNvPr id="29700" name="Content Placeholder 2">
            <a:extLst>
              <a:ext uri="{FF2B5EF4-FFF2-40B4-BE49-F238E27FC236}">
                <a16:creationId xmlns:a16="http://schemas.microsoft.com/office/drawing/2014/main" id="{689EFFDB-892B-56B6-756D-8BCFD984911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598613"/>
            <a:ext cx="8229600" cy="467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/>
              <a:t>APPA Level 1 – ‘</a:t>
            </a:r>
            <a:r>
              <a:rPr lang="en-US" altLang="en-US" sz="2800" b="1" i="1" dirty="0"/>
              <a:t>The Campus Garden’</a:t>
            </a:r>
          </a:p>
          <a:p>
            <a:pPr marL="457200" lvl="1" indent="0" eaLnBrk="1" hangingPunct="1">
              <a:buFontTx/>
              <a:buNone/>
            </a:pPr>
            <a:r>
              <a:rPr lang="en-US" altLang="en-US" dirty="0"/>
              <a:t>- Botanical Gardens &amp; Arboreta</a:t>
            </a:r>
          </a:p>
          <a:p>
            <a:pPr marL="457200" lvl="1" indent="0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29701" name="Picture 4" descr="PICT0015">
            <a:extLst>
              <a:ext uri="{FF2B5EF4-FFF2-40B4-BE49-F238E27FC236}">
                <a16:creationId xmlns:a16="http://schemas.microsoft.com/office/drawing/2014/main" id="{6BC136E7-5BA6-0492-663B-E1A261C2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t="18600" r="14676" b="18378"/>
          <a:stretch>
            <a:fillRect/>
          </a:stretch>
        </p:blipFill>
        <p:spPr bwMode="auto">
          <a:xfrm>
            <a:off x="4267200" y="4724400"/>
            <a:ext cx="2830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TreeGuide">
            <a:extLst>
              <a:ext uri="{FF2B5EF4-FFF2-40B4-BE49-F238E27FC236}">
                <a16:creationId xmlns:a16="http://schemas.microsoft.com/office/drawing/2014/main" id="{BCBADB7C-9B92-B1F3-1DF4-151FE38A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09800"/>
            <a:ext cx="19812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DFD0828C-CE75-5BA7-E7F5-FA067DADF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Parts &amp; Priorities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CFFB0A2D-AA4E-048B-0D0B-CD6CC3EFB9C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76200" y="1828800"/>
            <a:ext cx="9067800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/>
              <a:t>APPA Level 1 – ‘</a:t>
            </a:r>
            <a:r>
              <a:rPr lang="en-US" altLang="en-US" sz="2800" b="1" i="1" dirty="0"/>
              <a:t>The Campus Garden’</a:t>
            </a:r>
          </a:p>
          <a:p>
            <a:pPr lvl="1" eaLnBrk="1" hangingPunct="1"/>
            <a:r>
              <a:rPr lang="en-US" altLang="en-US" dirty="0"/>
              <a:t>Arboriculture</a:t>
            </a:r>
          </a:p>
          <a:p>
            <a:pPr lvl="1" eaLnBrk="1" hangingPunct="1"/>
            <a:r>
              <a:rPr lang="en-US" altLang="en-US" dirty="0"/>
              <a:t>Tree inventory &amp;</a:t>
            </a:r>
            <a:br>
              <a:rPr lang="en-US" altLang="en-US" dirty="0"/>
            </a:br>
            <a:r>
              <a:rPr lang="en-US" altLang="en-US" dirty="0"/>
              <a:t> appraisal</a:t>
            </a:r>
          </a:p>
          <a:p>
            <a:pPr lvl="1" eaLnBrk="1" hangingPunct="1"/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0724" name="Picture 2" descr="C:\Documents and Settings\tflood2\Desktop\Universities\MU\STRETCH.JPG">
            <a:extLst>
              <a:ext uri="{FF2B5EF4-FFF2-40B4-BE49-F238E27FC236}">
                <a16:creationId xmlns:a16="http://schemas.microsoft.com/office/drawing/2014/main" id="{2F374974-A954-9271-874E-F314E9EE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47938"/>
            <a:ext cx="28956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 descr="C:\Documents and Settings\tflood2\Desktop\Universities\MU\TreeInvtestrun 5 6707r.jpg">
            <a:extLst>
              <a:ext uri="{FF2B5EF4-FFF2-40B4-BE49-F238E27FC236}">
                <a16:creationId xmlns:a16="http://schemas.microsoft.com/office/drawing/2014/main" id="{6BE59A53-35CF-550C-7714-9791A65DD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36639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12131BFC-B5E5-8E9E-0E9F-4E5D2D205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93E74C70-406E-DD73-60D2-D829404E76E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71600"/>
            <a:ext cx="8229600" cy="5135563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Miscellaneous Services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lvl="1" eaLnBrk="1" hangingPunct="1">
              <a:defRPr/>
            </a:pPr>
            <a:r>
              <a:rPr lang="en-US" altLang="en-US" dirty="0"/>
              <a:t>Pavement Management </a:t>
            </a:r>
          </a:p>
          <a:p>
            <a:pPr lvl="1" eaLnBrk="1" hangingPunct="1">
              <a:defRPr/>
            </a:pPr>
            <a:r>
              <a:rPr lang="en-US" altLang="en-US" dirty="0"/>
              <a:t>Waste &amp; Recycling</a:t>
            </a:r>
          </a:p>
          <a:p>
            <a:pPr lvl="1" eaLnBrk="1" hangingPunct="1">
              <a:defRPr/>
            </a:pPr>
            <a:r>
              <a:rPr lang="en-US" altLang="en-US" dirty="0"/>
              <a:t>Composting</a:t>
            </a:r>
          </a:p>
          <a:p>
            <a:pPr lvl="1" eaLnBrk="1" hangingPunct="1">
              <a:defRPr/>
            </a:pPr>
            <a:r>
              <a:rPr lang="en-US" altLang="en-US" dirty="0"/>
              <a:t>Site Furnishings</a:t>
            </a:r>
          </a:p>
          <a:p>
            <a:pPr lvl="1" eaLnBrk="1" hangingPunct="1">
              <a:defRPr/>
            </a:pPr>
            <a:r>
              <a:rPr lang="en-US" altLang="en-US" dirty="0"/>
              <a:t>Landscape Construction</a:t>
            </a:r>
          </a:p>
          <a:p>
            <a:pPr lvl="1" eaLnBrk="1" hangingPunct="1">
              <a:defRPr/>
            </a:pPr>
            <a:r>
              <a:rPr lang="en-US" altLang="en-US" dirty="0"/>
              <a:t>Landscape Architecture</a:t>
            </a:r>
          </a:p>
          <a:p>
            <a:pPr lvl="1" eaLnBrk="1" hangingPunct="1">
              <a:buFontTx/>
              <a:buNone/>
              <a:defRPr/>
            </a:pPr>
            <a:endParaRPr lang="en-US" altLang="en-US" dirty="0"/>
          </a:p>
          <a:p>
            <a:pPr lvl="1" eaLnBrk="1" hangingPunct="1">
              <a:buFontTx/>
              <a:buNone/>
              <a:defRPr/>
            </a:pPr>
            <a:endParaRPr lang="en-US" altLang="en-US" dirty="0"/>
          </a:p>
        </p:txBody>
      </p:sp>
      <p:pic>
        <p:nvPicPr>
          <p:cNvPr id="31748" name="Picture 4" descr="C:\Documents and Settings\tflood2\Desktop\Universities\MU\P7200006.JPG">
            <a:extLst>
              <a:ext uri="{FF2B5EF4-FFF2-40B4-BE49-F238E27FC236}">
                <a16:creationId xmlns:a16="http://schemas.microsoft.com/office/drawing/2014/main" id="{8C77F34E-E7B0-6B47-DDE2-E43AFB97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85" y="883285"/>
            <a:ext cx="2880836" cy="384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15511-F0F6-C0BE-A706-A66EA77C7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330" y="3939381"/>
            <a:ext cx="1931791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16B9736-E4E1-47B7-3B61-3DEC43AFE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AF1ADAB0-96BB-1EF8-A2A1-4411503788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43000"/>
            <a:ext cx="9372600" cy="5334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Conflicting Services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lvl="1" eaLnBrk="1" hangingPunct="1">
              <a:defRPr/>
            </a:pPr>
            <a:r>
              <a:rPr lang="en-US" altLang="en-US" dirty="0"/>
              <a:t>Moving &amp; Setups</a:t>
            </a:r>
          </a:p>
          <a:p>
            <a:pPr lvl="1" eaLnBrk="1" hangingPunct="1">
              <a:defRPr/>
            </a:pPr>
            <a:r>
              <a:rPr lang="en-US" altLang="en-US" dirty="0"/>
              <a:t>Labor Shop</a:t>
            </a:r>
          </a:p>
          <a:p>
            <a:pPr lvl="1" eaLnBrk="1" hangingPunct="1">
              <a:buFontTx/>
              <a:buNone/>
              <a:defRPr/>
            </a:pPr>
            <a:endParaRPr lang="en-US" altLang="en-US" sz="2000" b="1" i="1" dirty="0"/>
          </a:p>
          <a:p>
            <a:pPr lvl="1" eaLnBrk="1" hangingPunct="1">
              <a:buFontTx/>
              <a:buNone/>
              <a:defRPr/>
            </a:pPr>
            <a:endParaRPr lang="en-US" altLang="en-US" sz="2000" b="1" i="1" dirty="0"/>
          </a:p>
          <a:p>
            <a:pPr lvl="1" eaLnBrk="1" hangingPunct="1">
              <a:buFontTx/>
              <a:buNone/>
              <a:defRPr/>
            </a:pPr>
            <a:endParaRPr lang="en-US" altLang="en-US" sz="2000" b="1" i="1" dirty="0"/>
          </a:p>
          <a:p>
            <a:pPr lvl="1" eaLnBrk="1" hangingPunct="1">
              <a:buFontTx/>
              <a:buNone/>
              <a:defRPr/>
            </a:pPr>
            <a:endParaRPr lang="en-US" altLang="en-US" sz="2000" b="1" i="1" dirty="0"/>
          </a:p>
          <a:p>
            <a:pPr lvl="1" eaLnBrk="1" hangingPunct="1">
              <a:buFontTx/>
              <a:buNone/>
              <a:defRPr/>
            </a:pPr>
            <a:endParaRPr lang="en-US" altLang="en-US" sz="2000" b="1" i="1" dirty="0"/>
          </a:p>
          <a:p>
            <a:pPr lvl="1" eaLnBrk="1" hangingPunct="1">
              <a:buFontTx/>
              <a:buNone/>
              <a:defRPr/>
            </a:pPr>
            <a:endParaRPr lang="en-US" altLang="en-US" sz="2000" b="1" i="1" dirty="0"/>
          </a:p>
          <a:p>
            <a:pPr lvl="1" eaLnBrk="1" hangingPunct="1">
              <a:buFontTx/>
              <a:buNone/>
              <a:defRPr/>
            </a:pPr>
            <a:endParaRPr lang="en-US" altLang="en-US" sz="2000" b="1" i="1" dirty="0"/>
          </a:p>
          <a:p>
            <a:pPr lvl="1" eaLnBrk="1" hangingPunct="1">
              <a:buFontTx/>
              <a:buNone/>
              <a:defRPr/>
            </a:pPr>
            <a:r>
              <a:rPr lang="en-US" altLang="en-US" sz="2000" b="1" i="1" dirty="0"/>
              <a:t>~The tyranny of the urgent trumps the completion of the important.</a:t>
            </a:r>
          </a:p>
        </p:txBody>
      </p:sp>
      <p:pic>
        <p:nvPicPr>
          <p:cNvPr id="33796" name="Picture 5">
            <a:extLst>
              <a:ext uri="{FF2B5EF4-FFF2-40B4-BE49-F238E27FC236}">
                <a16:creationId xmlns:a16="http://schemas.microsoft.com/office/drawing/2014/main" id="{BC984156-E5C2-6DCA-775D-C2F9C0F5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209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Title 1">
            <a:extLst>
              <a:ext uri="{FF2B5EF4-FFF2-40B4-BE49-F238E27FC236}">
                <a16:creationId xmlns:a16="http://schemas.microsoft.com/office/drawing/2014/main" id="{7C36C259-1BF0-A92C-4237-0AC554032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0312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800" dirty="0"/>
              <a:t>Organizational Structure – task based</a:t>
            </a:r>
          </a:p>
        </p:txBody>
      </p:sp>
      <p:sp>
        <p:nvSpPr>
          <p:cNvPr id="1060" name="Content Placeholder 2">
            <a:extLst>
              <a:ext uri="{FF2B5EF4-FFF2-40B4-BE49-F238E27FC236}">
                <a16:creationId xmlns:a16="http://schemas.microsoft.com/office/drawing/2014/main" id="{5B9A66EE-2788-6409-413E-91DB9B2D40F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828800"/>
            <a:ext cx="9220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buFontTx/>
              <a:buNone/>
            </a:pPr>
            <a:endParaRPr lang="en-US" altLang="en-US" sz="2000" b="1" i="1"/>
          </a:p>
          <a:p>
            <a:pPr lvl="1" eaLnBrk="1" hangingPunct="1">
              <a:buFontTx/>
              <a:buNone/>
            </a:pPr>
            <a:endParaRPr lang="en-US" altLang="en-US" sz="2000" b="1" i="1"/>
          </a:p>
          <a:p>
            <a:pPr lvl="1" eaLnBrk="1" hangingPunct="1">
              <a:buFontTx/>
              <a:buNone/>
            </a:pPr>
            <a:endParaRPr lang="en-US" altLang="en-US" sz="2000" b="1" i="1"/>
          </a:p>
          <a:p>
            <a:pPr lvl="1" eaLnBrk="1" hangingPunct="1">
              <a:buFontTx/>
              <a:buNone/>
            </a:pPr>
            <a:endParaRPr lang="en-US" altLang="en-US" sz="2000" b="1" i="1"/>
          </a:p>
          <a:p>
            <a:pPr lvl="1" eaLnBrk="1" hangingPunct="1">
              <a:buFontTx/>
              <a:buNone/>
            </a:pPr>
            <a:endParaRPr lang="en-US" altLang="en-US" sz="2000" b="1" i="1"/>
          </a:p>
          <a:p>
            <a:pPr lvl="1" eaLnBrk="1" hangingPunct="1">
              <a:buFontTx/>
              <a:buNone/>
            </a:pPr>
            <a:endParaRPr lang="en-US" altLang="en-US" sz="2000" b="1" i="1"/>
          </a:p>
          <a:p>
            <a:pPr lvl="1" eaLnBrk="1" hangingPunct="1">
              <a:buFontTx/>
              <a:buNone/>
            </a:pPr>
            <a:endParaRPr lang="en-US" altLang="en-US" sz="2000" b="1" i="1"/>
          </a:p>
        </p:txBody>
      </p:sp>
      <p:sp>
        <p:nvSpPr>
          <p:cNvPr id="1061" name="Rectangle 99">
            <a:extLst>
              <a:ext uri="{FF2B5EF4-FFF2-40B4-BE49-F238E27FC236}">
                <a16:creationId xmlns:a16="http://schemas.microsoft.com/office/drawing/2014/main" id="{DF925678-9291-EAD4-3400-2A8F37C5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2" name="Rectangle 158">
            <a:extLst>
              <a:ext uri="{FF2B5EF4-FFF2-40B4-BE49-F238E27FC236}">
                <a16:creationId xmlns:a16="http://schemas.microsoft.com/office/drawing/2014/main" id="{853F94DE-45A0-C2F9-9FFE-D879F5C2D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3" name="Rectangle 217">
            <a:extLst>
              <a:ext uri="{FF2B5EF4-FFF2-40B4-BE49-F238E27FC236}">
                <a16:creationId xmlns:a16="http://schemas.microsoft.com/office/drawing/2014/main" id="{EA2E40E1-E340-D503-2326-F36756981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4" name="Rectangle 270">
            <a:extLst>
              <a:ext uri="{FF2B5EF4-FFF2-40B4-BE49-F238E27FC236}">
                <a16:creationId xmlns:a16="http://schemas.microsoft.com/office/drawing/2014/main" id="{4BCC7A9C-EF5D-F9E4-F2C3-F5B1B62EB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Organization Chart 237">
            <a:extLst>
              <a:ext uri="{FF2B5EF4-FFF2-40B4-BE49-F238E27FC236}">
                <a16:creationId xmlns:a16="http://schemas.microsoft.com/office/drawing/2014/main" id="{A101E2B9-D927-0B4A-ECCD-AF0CAE14C34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447800"/>
            <a:ext cx="6553200" cy="5181600"/>
            <a:chOff x="2287" y="2017"/>
            <a:chExt cx="12959" cy="6585"/>
          </a:xfrm>
        </p:grpSpPr>
        <p:cxnSp>
          <p:nvCxnSpPr>
            <p:cNvPr id="1028" name="_s1028">
              <a:extLst>
                <a:ext uri="{FF2B5EF4-FFF2-40B4-BE49-F238E27FC236}">
                  <a16:creationId xmlns:a16="http://schemas.microsoft.com/office/drawing/2014/main" id="{D9145BAB-DEDC-54E5-4B97-EE940CE7FAB3}"/>
                </a:ext>
              </a:extLst>
            </p:cNvPr>
            <p:cNvCxnSpPr>
              <a:cxnSpLocks noChangeShapeType="1"/>
              <a:stCxn id="17" idx="0"/>
              <a:endCxn id="3" idx="2"/>
            </p:cNvCxnSpPr>
            <p:nvPr/>
          </p:nvCxnSpPr>
          <p:spPr bwMode="auto">
            <a:xfrm rot="5400000" flipH="1">
              <a:off x="9982" y="1522"/>
              <a:ext cx="452" cy="2881"/>
            </a:xfrm>
            <a:prstGeom prst="bentConnector3">
              <a:avLst>
                <a:gd name="adj1" fmla="val 32144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>
              <a:extLst>
                <a:ext uri="{FF2B5EF4-FFF2-40B4-BE49-F238E27FC236}">
                  <a16:creationId xmlns:a16="http://schemas.microsoft.com/office/drawing/2014/main" id="{D748D3BA-3A83-AC38-EF81-93C1674CD732}"/>
                </a:ext>
              </a:extLst>
            </p:cNvPr>
            <p:cNvCxnSpPr>
              <a:cxnSpLocks noChangeShapeType="1"/>
              <a:stCxn id="13" idx="0"/>
              <a:endCxn id="3" idx="2"/>
            </p:cNvCxnSpPr>
            <p:nvPr/>
          </p:nvCxnSpPr>
          <p:spPr bwMode="auto">
            <a:xfrm rot="5400000" flipH="1">
              <a:off x="8722" y="2782"/>
              <a:ext cx="452" cy="361"/>
            </a:xfrm>
            <a:prstGeom prst="bentConnector3">
              <a:avLst>
                <a:gd name="adj1" fmla="val 32144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>
              <a:extLst>
                <a:ext uri="{FF2B5EF4-FFF2-40B4-BE49-F238E27FC236}">
                  <a16:creationId xmlns:a16="http://schemas.microsoft.com/office/drawing/2014/main" id="{E85D0174-EE2C-331D-4632-5770FFA176E0}"/>
                </a:ext>
              </a:extLst>
            </p:cNvPr>
            <p:cNvCxnSpPr>
              <a:cxnSpLocks noChangeShapeType="1"/>
              <a:stCxn id="18" idx="0"/>
              <a:endCxn id="3" idx="2"/>
            </p:cNvCxnSpPr>
            <p:nvPr/>
          </p:nvCxnSpPr>
          <p:spPr bwMode="auto">
            <a:xfrm rot="5400000" flipH="1">
              <a:off x="11241" y="263"/>
              <a:ext cx="452" cy="5399"/>
            </a:xfrm>
            <a:prstGeom prst="bentConnector3">
              <a:avLst>
                <a:gd name="adj1" fmla="val 32144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>
              <a:extLst>
                <a:ext uri="{FF2B5EF4-FFF2-40B4-BE49-F238E27FC236}">
                  <a16:creationId xmlns:a16="http://schemas.microsoft.com/office/drawing/2014/main" id="{CCB6315E-543D-C957-7513-D1C6D0C76276}"/>
                </a:ext>
              </a:extLst>
            </p:cNvPr>
            <p:cNvCxnSpPr>
              <a:cxnSpLocks noChangeShapeType="1"/>
              <a:stCxn id="16" idx="1"/>
              <a:endCxn id="13" idx="2"/>
            </p:cNvCxnSpPr>
            <p:nvPr/>
          </p:nvCxnSpPr>
          <p:spPr bwMode="auto">
            <a:xfrm rot="10800000">
              <a:off x="9128" y="3909"/>
              <a:ext cx="361" cy="316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2" name="_s1032">
              <a:extLst>
                <a:ext uri="{FF2B5EF4-FFF2-40B4-BE49-F238E27FC236}">
                  <a16:creationId xmlns:a16="http://schemas.microsoft.com/office/drawing/2014/main" id="{26876768-10AF-0CCD-B0A1-9D7BC5009B48}"/>
                </a:ext>
              </a:extLst>
            </p:cNvPr>
            <p:cNvCxnSpPr>
              <a:cxnSpLocks noChangeShapeType="1"/>
              <a:stCxn id="15" idx="1"/>
              <a:endCxn id="13" idx="2"/>
            </p:cNvCxnSpPr>
            <p:nvPr/>
          </p:nvCxnSpPr>
          <p:spPr bwMode="auto">
            <a:xfrm rot="10800000">
              <a:off x="9128" y="3909"/>
              <a:ext cx="361" cy="198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3" name="_s1033">
              <a:extLst>
                <a:ext uri="{FF2B5EF4-FFF2-40B4-BE49-F238E27FC236}">
                  <a16:creationId xmlns:a16="http://schemas.microsoft.com/office/drawing/2014/main" id="{F039D19A-1467-9B8B-25A8-9F814343748F}"/>
                </a:ext>
              </a:extLst>
            </p:cNvPr>
            <p:cNvCxnSpPr>
              <a:cxnSpLocks noChangeShapeType="1"/>
              <a:stCxn id="14" idx="1"/>
              <a:endCxn id="13" idx="2"/>
            </p:cNvCxnSpPr>
            <p:nvPr/>
          </p:nvCxnSpPr>
          <p:spPr bwMode="auto">
            <a:xfrm rot="10800000">
              <a:off x="9128" y="3909"/>
              <a:ext cx="361" cy="815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" name="_s1034">
              <a:extLst>
                <a:ext uri="{FF2B5EF4-FFF2-40B4-BE49-F238E27FC236}">
                  <a16:creationId xmlns:a16="http://schemas.microsoft.com/office/drawing/2014/main" id="{DEF42BF6-4169-A32E-ACCA-300030F878A1}"/>
                </a:ext>
              </a:extLst>
            </p:cNvPr>
            <p:cNvCxnSpPr>
              <a:cxnSpLocks noChangeShapeType="1"/>
              <a:stCxn id="12" idx="1"/>
              <a:endCxn id="5" idx="2"/>
            </p:cNvCxnSpPr>
            <p:nvPr/>
          </p:nvCxnSpPr>
          <p:spPr bwMode="auto">
            <a:xfrm rot="10800000">
              <a:off x="6246" y="3909"/>
              <a:ext cx="361" cy="4334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5" name="_s1035">
              <a:extLst>
                <a:ext uri="{FF2B5EF4-FFF2-40B4-BE49-F238E27FC236}">
                  <a16:creationId xmlns:a16="http://schemas.microsoft.com/office/drawing/2014/main" id="{079D1E99-B294-F95E-E6AA-9080FA525CDB}"/>
                </a:ext>
              </a:extLst>
            </p:cNvPr>
            <p:cNvCxnSpPr>
              <a:cxnSpLocks noChangeShapeType="1"/>
              <a:stCxn id="11" idx="1"/>
              <a:endCxn id="5" idx="2"/>
            </p:cNvCxnSpPr>
            <p:nvPr/>
          </p:nvCxnSpPr>
          <p:spPr bwMode="auto">
            <a:xfrm rot="10800000">
              <a:off x="6246" y="3909"/>
              <a:ext cx="361" cy="3162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6" name="_s1036">
              <a:extLst>
                <a:ext uri="{FF2B5EF4-FFF2-40B4-BE49-F238E27FC236}">
                  <a16:creationId xmlns:a16="http://schemas.microsoft.com/office/drawing/2014/main" id="{F7ED5360-F077-D66D-95B6-FC8F82FAA179}"/>
                </a:ext>
              </a:extLst>
            </p:cNvPr>
            <p:cNvCxnSpPr>
              <a:cxnSpLocks noChangeShapeType="1"/>
              <a:stCxn id="10" idx="1"/>
              <a:endCxn id="5" idx="2"/>
            </p:cNvCxnSpPr>
            <p:nvPr/>
          </p:nvCxnSpPr>
          <p:spPr bwMode="auto">
            <a:xfrm rot="10800000">
              <a:off x="6246" y="3909"/>
              <a:ext cx="361" cy="198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7" name="_s1037">
              <a:extLst>
                <a:ext uri="{FF2B5EF4-FFF2-40B4-BE49-F238E27FC236}">
                  <a16:creationId xmlns:a16="http://schemas.microsoft.com/office/drawing/2014/main" id="{9CCF9EC1-8D4F-39D2-9B10-0B2BD1F8B2E5}"/>
                </a:ext>
              </a:extLst>
            </p:cNvPr>
            <p:cNvCxnSpPr>
              <a:cxnSpLocks noChangeShapeType="1"/>
              <a:stCxn id="9" idx="1"/>
              <a:endCxn id="5" idx="2"/>
            </p:cNvCxnSpPr>
            <p:nvPr/>
          </p:nvCxnSpPr>
          <p:spPr bwMode="auto">
            <a:xfrm rot="10800000">
              <a:off x="6246" y="3909"/>
              <a:ext cx="361" cy="815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8" name="_s1038">
              <a:extLst>
                <a:ext uri="{FF2B5EF4-FFF2-40B4-BE49-F238E27FC236}">
                  <a16:creationId xmlns:a16="http://schemas.microsoft.com/office/drawing/2014/main" id="{2428A3E2-925E-71FF-A0FB-3B9342879964}"/>
                </a:ext>
              </a:extLst>
            </p:cNvPr>
            <p:cNvCxnSpPr>
              <a:cxnSpLocks noChangeShapeType="1"/>
              <a:stCxn id="8" idx="1"/>
              <a:endCxn id="4" idx="2"/>
            </p:cNvCxnSpPr>
            <p:nvPr/>
          </p:nvCxnSpPr>
          <p:spPr bwMode="auto">
            <a:xfrm rot="10800000">
              <a:off x="3367" y="3909"/>
              <a:ext cx="361" cy="3162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9" name="_s1039">
              <a:extLst>
                <a:ext uri="{FF2B5EF4-FFF2-40B4-BE49-F238E27FC236}">
                  <a16:creationId xmlns:a16="http://schemas.microsoft.com/office/drawing/2014/main" id="{0D34D721-D0B8-0386-C583-FD0345F46248}"/>
                </a:ext>
              </a:extLst>
            </p:cNvPr>
            <p:cNvCxnSpPr>
              <a:cxnSpLocks noChangeShapeType="1"/>
              <a:stCxn id="7" idx="1"/>
              <a:endCxn id="4" idx="2"/>
            </p:cNvCxnSpPr>
            <p:nvPr/>
          </p:nvCxnSpPr>
          <p:spPr bwMode="auto">
            <a:xfrm rot="10800000">
              <a:off x="3367" y="3909"/>
              <a:ext cx="361" cy="198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0" name="_s1040">
              <a:extLst>
                <a:ext uri="{FF2B5EF4-FFF2-40B4-BE49-F238E27FC236}">
                  <a16:creationId xmlns:a16="http://schemas.microsoft.com/office/drawing/2014/main" id="{BE761290-D3DF-2BD4-9EE4-FD7529485BBF}"/>
                </a:ext>
              </a:extLst>
            </p:cNvPr>
            <p:cNvCxnSpPr>
              <a:cxnSpLocks noChangeShapeType="1"/>
              <a:stCxn id="6" idx="1"/>
              <a:endCxn id="4" idx="2"/>
            </p:cNvCxnSpPr>
            <p:nvPr/>
          </p:nvCxnSpPr>
          <p:spPr bwMode="auto">
            <a:xfrm rot="10800000">
              <a:off x="3367" y="3909"/>
              <a:ext cx="361" cy="815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1" name="_s1041">
              <a:extLst>
                <a:ext uri="{FF2B5EF4-FFF2-40B4-BE49-F238E27FC236}">
                  <a16:creationId xmlns:a16="http://schemas.microsoft.com/office/drawing/2014/main" id="{7E33DB38-88DE-4373-2CFA-B1775AF1CFC5}"/>
                </a:ext>
              </a:extLst>
            </p:cNvPr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7281" y="1702"/>
              <a:ext cx="452" cy="2521"/>
            </a:xfrm>
            <a:prstGeom prst="bentConnector3">
              <a:avLst>
                <a:gd name="adj1" fmla="val 32144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2" name="_s1042">
              <a:extLst>
                <a:ext uri="{FF2B5EF4-FFF2-40B4-BE49-F238E27FC236}">
                  <a16:creationId xmlns:a16="http://schemas.microsoft.com/office/drawing/2014/main" id="{70BE1EE9-1294-C0F1-BC91-C8380B6894A3}"/>
                </a:ext>
              </a:extLst>
            </p:cNvPr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5841" y="263"/>
              <a:ext cx="452" cy="5400"/>
            </a:xfrm>
            <a:prstGeom prst="bentConnector3">
              <a:avLst>
                <a:gd name="adj1" fmla="val 32144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1043">
              <a:extLst>
                <a:ext uri="{FF2B5EF4-FFF2-40B4-BE49-F238E27FC236}">
                  <a16:creationId xmlns:a16="http://schemas.microsoft.com/office/drawing/2014/main" id="{98267501-DC8A-0D54-FF32-62477FC6B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" y="201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Landscape Services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Superintendent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_s1044">
              <a:extLst>
                <a:ext uri="{FF2B5EF4-FFF2-40B4-BE49-F238E27FC236}">
                  <a16:creationId xmlns:a16="http://schemas.microsoft.com/office/drawing/2014/main" id="{5A93C646-6B45-FBB2-4BAD-EC9CEA713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3190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Athletics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Sports Turf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Manager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_s1045">
              <a:extLst>
                <a:ext uri="{FF2B5EF4-FFF2-40B4-BE49-F238E27FC236}">
                  <a16:creationId xmlns:a16="http://schemas.microsoft.com/office/drawing/2014/main" id="{E3E9EABD-AA59-06B3-2FBB-D66F304FE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3190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Turf Crew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Lead 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_s1046">
              <a:extLst>
                <a:ext uri="{FF2B5EF4-FFF2-40B4-BE49-F238E27FC236}">
                  <a16:creationId xmlns:a16="http://schemas.microsoft.com/office/drawing/2014/main" id="{8B202EB4-5A11-5DE3-4AC3-6F77DA3B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4363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Lead 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_s1047">
              <a:extLst>
                <a:ext uri="{FF2B5EF4-FFF2-40B4-BE49-F238E27FC236}">
                  <a16:creationId xmlns:a16="http://schemas.microsoft.com/office/drawing/2014/main" id="{9685907E-5690-75A9-155C-6722F504A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5536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_s1048">
              <a:extLst>
                <a:ext uri="{FF2B5EF4-FFF2-40B4-BE49-F238E27FC236}">
                  <a16:creationId xmlns:a16="http://schemas.microsoft.com/office/drawing/2014/main" id="{4E94313C-72F3-5CCB-0501-AD4302024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6709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_s1049">
              <a:extLst>
                <a:ext uri="{FF2B5EF4-FFF2-40B4-BE49-F238E27FC236}">
                  <a16:creationId xmlns:a16="http://schemas.microsoft.com/office/drawing/2014/main" id="{8BE9AE5E-032F-822A-A032-D3154B2B6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4363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_s1050">
              <a:extLst>
                <a:ext uri="{FF2B5EF4-FFF2-40B4-BE49-F238E27FC236}">
                  <a16:creationId xmlns:a16="http://schemas.microsoft.com/office/drawing/2014/main" id="{4FD2EC96-FCE0-0A3E-62F3-9806E50B0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5536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_s1051">
              <a:extLst>
                <a:ext uri="{FF2B5EF4-FFF2-40B4-BE49-F238E27FC236}">
                  <a16:creationId xmlns:a16="http://schemas.microsoft.com/office/drawing/2014/main" id="{4359A443-1D8E-BD86-EE23-159950067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6709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Small Engine Mechanic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_s1052">
              <a:extLst>
                <a:ext uri="{FF2B5EF4-FFF2-40B4-BE49-F238E27FC236}">
                  <a16:creationId xmlns:a16="http://schemas.microsoft.com/office/drawing/2014/main" id="{23DDC337-74BB-9060-A34E-1806D91D1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7882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Seasonal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_s1053">
              <a:extLst>
                <a:ext uri="{FF2B5EF4-FFF2-40B4-BE49-F238E27FC236}">
                  <a16:creationId xmlns:a16="http://schemas.microsoft.com/office/drawing/2014/main" id="{A01718BB-0947-3888-AC5B-C59D2297A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8" y="3190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Horticulture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Lead Gardener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_s1054">
              <a:extLst>
                <a:ext uri="{FF2B5EF4-FFF2-40B4-BE49-F238E27FC236}">
                  <a16:creationId xmlns:a16="http://schemas.microsoft.com/office/drawing/2014/main" id="{6B05C709-312D-3BE7-8F28-4BE8C6248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" y="4363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Gardener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_s1055">
              <a:extLst>
                <a:ext uri="{FF2B5EF4-FFF2-40B4-BE49-F238E27FC236}">
                  <a16:creationId xmlns:a16="http://schemas.microsoft.com/office/drawing/2014/main" id="{8959E3AC-8E8C-3510-A91B-094383871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" y="5536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Gardener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_s1056">
              <a:extLst>
                <a:ext uri="{FF2B5EF4-FFF2-40B4-BE49-F238E27FC236}">
                  <a16:creationId xmlns:a16="http://schemas.microsoft.com/office/drawing/2014/main" id="{80C1741A-33A6-5E0E-7C82-819385D46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" y="6709"/>
              <a:ext cx="2159" cy="71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Arborist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_s1057">
              <a:extLst>
                <a:ext uri="{FF2B5EF4-FFF2-40B4-BE49-F238E27FC236}">
                  <a16:creationId xmlns:a16="http://schemas.microsoft.com/office/drawing/2014/main" id="{85FEE7AA-562F-3FF1-F04B-259655CF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" y="3190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Landscape Const.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Supervisor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_s1058">
              <a:extLst>
                <a:ext uri="{FF2B5EF4-FFF2-40B4-BE49-F238E27FC236}">
                  <a16:creationId xmlns:a16="http://schemas.microsoft.com/office/drawing/2014/main" id="{6B9D3D88-88AF-61EA-6CC5-240478595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7" y="3190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Irrigation Technician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FFDE4576-1397-E19C-9D19-4A25CDE4B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Learning Objectives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00B18AF5-E169-D17B-BDC1-2F8EFEB476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71600"/>
            <a:ext cx="9144000" cy="5029200"/>
          </a:xfrm>
          <a:prstGeom prst="rect">
            <a:avLst/>
          </a:prstGeo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US" altLang="en-US" sz="3200" dirty="0"/>
          </a:p>
          <a:p>
            <a:pPr lvl="1" eaLnBrk="1" hangingPunct="1">
              <a:buFontTx/>
              <a:buNone/>
              <a:defRPr/>
            </a:pPr>
            <a:r>
              <a:rPr lang="en-US" altLang="en-US" sz="3200" dirty="0"/>
              <a:t>1. Purpose &amp; Organizational Goals </a:t>
            </a:r>
          </a:p>
          <a:p>
            <a:pPr lvl="1" eaLnBrk="1" hangingPunct="1">
              <a:buFontTx/>
              <a:buNone/>
              <a:defRPr/>
            </a:pPr>
            <a:r>
              <a:rPr lang="en-US" altLang="en-US" sz="3200" dirty="0"/>
              <a:t>2. Maintenance Levels, Parts &amp; Priorities</a:t>
            </a:r>
          </a:p>
          <a:p>
            <a:pPr lvl="1" eaLnBrk="1" hangingPunct="1">
              <a:buFontTx/>
              <a:buNone/>
              <a:defRPr/>
            </a:pPr>
            <a:r>
              <a:rPr lang="en-US" altLang="en-US" sz="3200" dirty="0"/>
              <a:t>3. Organizational Structures</a:t>
            </a:r>
          </a:p>
          <a:p>
            <a:pPr lvl="1" eaLnBrk="1" hangingPunct="1">
              <a:buFontTx/>
              <a:buNone/>
              <a:defRPr/>
            </a:pPr>
            <a:r>
              <a:rPr lang="en-US" altLang="en-US" sz="3200" dirty="0"/>
              <a:t>4. Resources - Facilities, Equipment, Financial</a:t>
            </a:r>
          </a:p>
          <a:p>
            <a:pPr marL="342900" lvl="1" indent="-342900" eaLnBrk="1" hangingPunct="1">
              <a:buFontTx/>
              <a:buNone/>
              <a:defRPr/>
            </a:pPr>
            <a:r>
              <a:rPr lang="en-US" altLang="en-US" sz="3200" dirty="0"/>
              <a:t>	 5. Staffing</a:t>
            </a:r>
          </a:p>
          <a:p>
            <a:pPr marL="342900" lvl="1" indent="-342900" eaLnBrk="1" hangingPunct="1">
              <a:buFontTx/>
              <a:buNone/>
              <a:defRPr/>
            </a:pPr>
            <a:r>
              <a:rPr lang="en-US" altLang="en-US" sz="3200" dirty="0"/>
              <a:t>	 6. Snow Removal</a:t>
            </a:r>
          </a:p>
          <a:p>
            <a:pPr marL="0" lvl="1" indent="0" eaLnBrk="1" hangingPunct="1">
              <a:buNone/>
              <a:defRPr/>
            </a:pPr>
            <a:r>
              <a:rPr lang="en-US" altLang="en-US" sz="3200" dirty="0"/>
              <a:t>	</a:t>
            </a:r>
          </a:p>
          <a:p>
            <a:pPr lvl="1" eaLnBrk="1" hangingPunct="1">
              <a:buFontTx/>
              <a:buNone/>
              <a:defRPr/>
            </a:pPr>
            <a:endParaRPr lang="en-US" altLang="en-US" sz="3200" dirty="0"/>
          </a:p>
          <a:p>
            <a:pPr lvl="1" eaLnBrk="1" hangingPunct="1">
              <a:buFontTx/>
              <a:buNone/>
              <a:defRPr/>
            </a:pPr>
            <a:r>
              <a:rPr lang="en-US" altLang="en-US" sz="3200" dirty="0"/>
              <a:t>	</a:t>
            </a:r>
            <a:endParaRPr lang="en-US" altLang="en-US" dirty="0"/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64EF5343-BDF4-8005-6E38-A36143306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0"/>
            <a:ext cx="172561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Title 1">
            <a:extLst>
              <a:ext uri="{FF2B5EF4-FFF2-40B4-BE49-F238E27FC236}">
                <a16:creationId xmlns:a16="http://schemas.microsoft.com/office/drawing/2014/main" id="{73A5E84A-4251-3633-048E-E9480087C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800" dirty="0"/>
              <a:t>Organizational Structure – zone based</a:t>
            </a:r>
          </a:p>
        </p:txBody>
      </p:sp>
      <p:sp>
        <p:nvSpPr>
          <p:cNvPr id="2096" name="Content Placeholder 2">
            <a:extLst>
              <a:ext uri="{FF2B5EF4-FFF2-40B4-BE49-F238E27FC236}">
                <a16:creationId xmlns:a16="http://schemas.microsoft.com/office/drawing/2014/main" id="{EE08CCA3-5A82-4867-0D7A-8D3B8333C4A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828800"/>
            <a:ext cx="9220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buFontTx/>
              <a:buNone/>
            </a:pPr>
            <a:endParaRPr lang="en-US" altLang="en-US" sz="2000" b="1" i="1" dirty="0"/>
          </a:p>
          <a:p>
            <a:pPr lvl="1" eaLnBrk="1" hangingPunct="1">
              <a:buFontTx/>
              <a:buNone/>
            </a:pPr>
            <a:endParaRPr lang="en-US" altLang="en-US" sz="2000" b="1" i="1" dirty="0"/>
          </a:p>
          <a:p>
            <a:pPr lvl="1" eaLnBrk="1" hangingPunct="1">
              <a:buFontTx/>
              <a:buNone/>
            </a:pPr>
            <a:endParaRPr lang="en-US" altLang="en-US" sz="2000" b="1" i="1" dirty="0"/>
          </a:p>
          <a:p>
            <a:pPr lvl="1" eaLnBrk="1" hangingPunct="1">
              <a:buFontTx/>
              <a:buNone/>
            </a:pPr>
            <a:endParaRPr lang="en-US" altLang="en-US" sz="2000" b="1" i="1" dirty="0"/>
          </a:p>
          <a:p>
            <a:pPr lvl="1" eaLnBrk="1" hangingPunct="1">
              <a:buFontTx/>
              <a:buNone/>
            </a:pPr>
            <a:endParaRPr lang="en-US" altLang="en-US" sz="2000" b="1" i="1" dirty="0"/>
          </a:p>
          <a:p>
            <a:pPr lvl="1" eaLnBrk="1" hangingPunct="1">
              <a:buFontTx/>
              <a:buNone/>
            </a:pPr>
            <a:endParaRPr lang="en-US" altLang="en-US" sz="2000" b="1" i="1" dirty="0"/>
          </a:p>
          <a:p>
            <a:pPr lvl="1" eaLnBrk="1" hangingPunct="1">
              <a:buFontTx/>
              <a:buNone/>
            </a:pPr>
            <a:endParaRPr lang="en-US" altLang="en-US" sz="2000" b="1" i="1" dirty="0"/>
          </a:p>
        </p:txBody>
      </p:sp>
      <p:sp>
        <p:nvSpPr>
          <p:cNvPr id="2097" name="Rectangle 99">
            <a:extLst>
              <a:ext uri="{FF2B5EF4-FFF2-40B4-BE49-F238E27FC236}">
                <a16:creationId xmlns:a16="http://schemas.microsoft.com/office/drawing/2014/main" id="{CB9BD31F-9F39-EF09-B255-B4B0D271D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98" name="Rectangle 158">
            <a:extLst>
              <a:ext uri="{FF2B5EF4-FFF2-40B4-BE49-F238E27FC236}">
                <a16:creationId xmlns:a16="http://schemas.microsoft.com/office/drawing/2014/main" id="{030FDFE4-0F3E-F68D-99AA-C51A45183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99" name="Rectangle 217">
            <a:extLst>
              <a:ext uri="{FF2B5EF4-FFF2-40B4-BE49-F238E27FC236}">
                <a16:creationId xmlns:a16="http://schemas.microsoft.com/office/drawing/2014/main" id="{75AFD6AB-CF8B-CA4E-CDE5-B1CBCA9EC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00" name="Rectangle 270">
            <a:extLst>
              <a:ext uri="{FF2B5EF4-FFF2-40B4-BE49-F238E27FC236}">
                <a16:creationId xmlns:a16="http://schemas.microsoft.com/office/drawing/2014/main" id="{082B1CCC-7EB2-A4D8-D36D-EB9364002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01" name="Rectangle 80">
            <a:extLst>
              <a:ext uri="{FF2B5EF4-FFF2-40B4-BE49-F238E27FC236}">
                <a16:creationId xmlns:a16="http://schemas.microsoft.com/office/drawing/2014/main" id="{4AC9B019-C94C-62CC-DABA-54E8158CA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Organization Chart 35">
            <a:extLst>
              <a:ext uri="{FF2B5EF4-FFF2-40B4-BE49-F238E27FC236}">
                <a16:creationId xmlns:a16="http://schemas.microsoft.com/office/drawing/2014/main" id="{0E0BE482-60C2-F1AA-D14F-6BAD6BE45C0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295400"/>
            <a:ext cx="6515100" cy="5334000"/>
            <a:chOff x="2287" y="2017"/>
            <a:chExt cx="13319" cy="8840"/>
          </a:xfrm>
        </p:grpSpPr>
        <p:cxnSp>
          <p:nvCxnSpPr>
            <p:cNvPr id="2052" name="_s2052">
              <a:extLst>
                <a:ext uri="{FF2B5EF4-FFF2-40B4-BE49-F238E27FC236}">
                  <a16:creationId xmlns:a16="http://schemas.microsoft.com/office/drawing/2014/main" id="{64FB98F8-AEDB-BC67-E177-0DBB72203723}"/>
                </a:ext>
              </a:extLst>
            </p:cNvPr>
            <p:cNvCxnSpPr>
              <a:cxnSpLocks noChangeShapeType="1"/>
              <a:stCxn id="22" idx="0"/>
              <a:endCxn id="3" idx="2"/>
            </p:cNvCxnSpPr>
            <p:nvPr/>
          </p:nvCxnSpPr>
          <p:spPr bwMode="auto">
            <a:xfrm rot="5400000" flipH="1">
              <a:off x="10257" y="1428"/>
              <a:ext cx="439" cy="3060"/>
            </a:xfrm>
            <a:prstGeom prst="bentConnector3">
              <a:avLst>
                <a:gd name="adj1" fmla="val 43116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>
              <a:extLst>
                <a:ext uri="{FF2B5EF4-FFF2-40B4-BE49-F238E27FC236}">
                  <a16:creationId xmlns:a16="http://schemas.microsoft.com/office/drawing/2014/main" id="{D06B5ED6-A82C-C66C-B0AC-8FD9C7855EDF}"/>
                </a:ext>
              </a:extLst>
            </p:cNvPr>
            <p:cNvCxnSpPr>
              <a:cxnSpLocks noChangeShapeType="1"/>
              <a:stCxn id="17" idx="0"/>
              <a:endCxn id="3" idx="2"/>
            </p:cNvCxnSpPr>
            <p:nvPr/>
          </p:nvCxnSpPr>
          <p:spPr bwMode="auto">
            <a:xfrm rot="5400000" flipH="1">
              <a:off x="8818" y="2867"/>
              <a:ext cx="439" cy="181"/>
            </a:xfrm>
            <a:prstGeom prst="bentConnector3">
              <a:avLst>
                <a:gd name="adj1" fmla="val 43116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4" name="_s2054">
              <a:extLst>
                <a:ext uri="{FF2B5EF4-FFF2-40B4-BE49-F238E27FC236}">
                  <a16:creationId xmlns:a16="http://schemas.microsoft.com/office/drawing/2014/main" id="{CB287E84-017F-E341-2915-9AE145A881F6}"/>
                </a:ext>
              </a:extLst>
            </p:cNvPr>
            <p:cNvCxnSpPr>
              <a:cxnSpLocks noChangeShapeType="1"/>
              <a:stCxn id="24" idx="1"/>
              <a:endCxn id="22" idx="2"/>
            </p:cNvCxnSpPr>
            <p:nvPr/>
          </p:nvCxnSpPr>
          <p:spPr bwMode="auto">
            <a:xfrm rot="10800000">
              <a:off x="12007" y="3898"/>
              <a:ext cx="360" cy="80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5" name="_s2055">
              <a:extLst>
                <a:ext uri="{FF2B5EF4-FFF2-40B4-BE49-F238E27FC236}">
                  <a16:creationId xmlns:a16="http://schemas.microsoft.com/office/drawing/2014/main" id="{2D972D4C-81EB-4D03-EFBE-FE69F2FC3B39}"/>
                </a:ext>
              </a:extLst>
            </p:cNvPr>
            <p:cNvCxnSpPr>
              <a:cxnSpLocks noChangeShapeType="1"/>
              <a:stCxn id="23" idx="0"/>
              <a:endCxn id="3" idx="2"/>
            </p:cNvCxnSpPr>
            <p:nvPr/>
          </p:nvCxnSpPr>
          <p:spPr bwMode="auto">
            <a:xfrm rot="5400000" flipH="1">
              <a:off x="11518" y="167"/>
              <a:ext cx="439" cy="5582"/>
            </a:xfrm>
            <a:prstGeom prst="bentConnector3">
              <a:avLst>
                <a:gd name="adj1" fmla="val 43116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6" name="_s2056">
              <a:extLst>
                <a:ext uri="{FF2B5EF4-FFF2-40B4-BE49-F238E27FC236}">
                  <a16:creationId xmlns:a16="http://schemas.microsoft.com/office/drawing/2014/main" id="{558AF687-832E-1711-28EB-A353F392211D}"/>
                </a:ext>
              </a:extLst>
            </p:cNvPr>
            <p:cNvCxnSpPr>
              <a:cxnSpLocks noChangeShapeType="1"/>
              <a:stCxn id="21" idx="1"/>
              <a:endCxn id="17" idx="2"/>
            </p:cNvCxnSpPr>
            <p:nvPr/>
          </p:nvCxnSpPr>
          <p:spPr bwMode="auto">
            <a:xfrm rot="10800000">
              <a:off x="9128" y="3898"/>
              <a:ext cx="360" cy="428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7" name="_s2057">
              <a:extLst>
                <a:ext uri="{FF2B5EF4-FFF2-40B4-BE49-F238E27FC236}">
                  <a16:creationId xmlns:a16="http://schemas.microsoft.com/office/drawing/2014/main" id="{7D1095DE-C061-2DA8-D497-8CD0CE69F98F}"/>
                </a:ext>
              </a:extLst>
            </p:cNvPr>
            <p:cNvCxnSpPr>
              <a:cxnSpLocks noChangeShapeType="1"/>
              <a:stCxn id="20" idx="1"/>
              <a:endCxn id="17" idx="2"/>
            </p:cNvCxnSpPr>
            <p:nvPr/>
          </p:nvCxnSpPr>
          <p:spPr bwMode="auto">
            <a:xfrm rot="10800000">
              <a:off x="9128" y="3898"/>
              <a:ext cx="360" cy="312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8" name="_s2058">
              <a:extLst>
                <a:ext uri="{FF2B5EF4-FFF2-40B4-BE49-F238E27FC236}">
                  <a16:creationId xmlns:a16="http://schemas.microsoft.com/office/drawing/2014/main" id="{29F61021-9878-7C31-FFA5-4D58649CA893}"/>
                </a:ext>
              </a:extLst>
            </p:cNvPr>
            <p:cNvCxnSpPr>
              <a:cxnSpLocks noChangeShapeType="1"/>
              <a:stCxn id="19" idx="1"/>
              <a:endCxn id="17" idx="2"/>
            </p:cNvCxnSpPr>
            <p:nvPr/>
          </p:nvCxnSpPr>
          <p:spPr bwMode="auto">
            <a:xfrm rot="10800000">
              <a:off x="9128" y="3898"/>
              <a:ext cx="360" cy="196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9" name="_s2059">
              <a:extLst>
                <a:ext uri="{FF2B5EF4-FFF2-40B4-BE49-F238E27FC236}">
                  <a16:creationId xmlns:a16="http://schemas.microsoft.com/office/drawing/2014/main" id="{EDA94572-BC93-93A0-1734-062EE39D5B54}"/>
                </a:ext>
              </a:extLst>
            </p:cNvPr>
            <p:cNvCxnSpPr>
              <a:cxnSpLocks noChangeShapeType="1"/>
              <a:stCxn id="18" idx="1"/>
              <a:endCxn id="17" idx="2"/>
            </p:cNvCxnSpPr>
            <p:nvPr/>
          </p:nvCxnSpPr>
          <p:spPr bwMode="auto">
            <a:xfrm rot="10800000">
              <a:off x="9128" y="3898"/>
              <a:ext cx="360" cy="80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0" name="_s2060">
              <a:extLst>
                <a:ext uri="{FF2B5EF4-FFF2-40B4-BE49-F238E27FC236}">
                  <a16:creationId xmlns:a16="http://schemas.microsoft.com/office/drawing/2014/main" id="{1F525974-7833-83D4-1D34-7A06D66D241B}"/>
                </a:ext>
              </a:extLst>
            </p:cNvPr>
            <p:cNvCxnSpPr>
              <a:cxnSpLocks noChangeShapeType="1"/>
              <a:stCxn id="16" idx="1"/>
              <a:endCxn id="5" idx="2"/>
            </p:cNvCxnSpPr>
            <p:nvPr/>
          </p:nvCxnSpPr>
          <p:spPr bwMode="auto">
            <a:xfrm rot="10800000">
              <a:off x="6246" y="3898"/>
              <a:ext cx="361" cy="6599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1" name="_s2061">
              <a:extLst>
                <a:ext uri="{FF2B5EF4-FFF2-40B4-BE49-F238E27FC236}">
                  <a16:creationId xmlns:a16="http://schemas.microsoft.com/office/drawing/2014/main" id="{1A813361-EE07-72D6-7096-1F5984C0EBFC}"/>
                </a:ext>
              </a:extLst>
            </p:cNvPr>
            <p:cNvCxnSpPr>
              <a:cxnSpLocks noChangeShapeType="1"/>
              <a:stCxn id="15" idx="1"/>
              <a:endCxn id="5" idx="2"/>
            </p:cNvCxnSpPr>
            <p:nvPr/>
          </p:nvCxnSpPr>
          <p:spPr bwMode="auto">
            <a:xfrm rot="10800000">
              <a:off x="6246" y="3898"/>
              <a:ext cx="361" cy="543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2" name="_s2062">
              <a:extLst>
                <a:ext uri="{FF2B5EF4-FFF2-40B4-BE49-F238E27FC236}">
                  <a16:creationId xmlns:a16="http://schemas.microsoft.com/office/drawing/2014/main" id="{4473E95C-75CA-E831-27AC-6ED4ECE73559}"/>
                </a:ext>
              </a:extLst>
            </p:cNvPr>
            <p:cNvCxnSpPr>
              <a:cxnSpLocks noChangeShapeType="1"/>
              <a:stCxn id="14" idx="1"/>
              <a:endCxn id="5" idx="2"/>
            </p:cNvCxnSpPr>
            <p:nvPr/>
          </p:nvCxnSpPr>
          <p:spPr bwMode="auto">
            <a:xfrm rot="10800000">
              <a:off x="6246" y="3898"/>
              <a:ext cx="361" cy="428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3" name="_s2063">
              <a:extLst>
                <a:ext uri="{FF2B5EF4-FFF2-40B4-BE49-F238E27FC236}">
                  <a16:creationId xmlns:a16="http://schemas.microsoft.com/office/drawing/2014/main" id="{7BC51B68-E277-647A-03FD-B2C4E19587B1}"/>
                </a:ext>
              </a:extLst>
            </p:cNvPr>
            <p:cNvCxnSpPr>
              <a:cxnSpLocks noChangeShapeType="1"/>
              <a:stCxn id="13" idx="1"/>
              <a:endCxn id="5" idx="2"/>
            </p:cNvCxnSpPr>
            <p:nvPr/>
          </p:nvCxnSpPr>
          <p:spPr bwMode="auto">
            <a:xfrm rot="10800000">
              <a:off x="6246" y="3898"/>
              <a:ext cx="361" cy="312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4" name="_s2064">
              <a:extLst>
                <a:ext uri="{FF2B5EF4-FFF2-40B4-BE49-F238E27FC236}">
                  <a16:creationId xmlns:a16="http://schemas.microsoft.com/office/drawing/2014/main" id="{E5E6BA28-313F-2A8A-F960-D663268F0170}"/>
                </a:ext>
              </a:extLst>
            </p:cNvPr>
            <p:cNvCxnSpPr>
              <a:cxnSpLocks noChangeShapeType="1"/>
              <a:stCxn id="12" idx="1"/>
              <a:endCxn id="5" idx="2"/>
            </p:cNvCxnSpPr>
            <p:nvPr/>
          </p:nvCxnSpPr>
          <p:spPr bwMode="auto">
            <a:xfrm rot="10800000">
              <a:off x="6246" y="3898"/>
              <a:ext cx="361" cy="196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5" name="_s2065">
              <a:extLst>
                <a:ext uri="{FF2B5EF4-FFF2-40B4-BE49-F238E27FC236}">
                  <a16:creationId xmlns:a16="http://schemas.microsoft.com/office/drawing/2014/main" id="{EBC1EFA1-F5C6-9FC8-E664-1E434CBCE5F4}"/>
                </a:ext>
              </a:extLst>
            </p:cNvPr>
            <p:cNvCxnSpPr>
              <a:cxnSpLocks noChangeShapeType="1"/>
              <a:stCxn id="11" idx="1"/>
              <a:endCxn id="5" idx="2"/>
            </p:cNvCxnSpPr>
            <p:nvPr/>
          </p:nvCxnSpPr>
          <p:spPr bwMode="auto">
            <a:xfrm rot="10800000">
              <a:off x="6246" y="3898"/>
              <a:ext cx="361" cy="80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6" name="_s2066">
              <a:extLst>
                <a:ext uri="{FF2B5EF4-FFF2-40B4-BE49-F238E27FC236}">
                  <a16:creationId xmlns:a16="http://schemas.microsoft.com/office/drawing/2014/main" id="{E85CFC8A-1B03-AF25-D03A-3A3B6ED9626D}"/>
                </a:ext>
              </a:extLst>
            </p:cNvPr>
            <p:cNvCxnSpPr>
              <a:cxnSpLocks noChangeShapeType="1"/>
              <a:stCxn id="10" idx="1"/>
              <a:endCxn id="4" idx="2"/>
            </p:cNvCxnSpPr>
            <p:nvPr/>
          </p:nvCxnSpPr>
          <p:spPr bwMode="auto">
            <a:xfrm rot="10800000">
              <a:off x="3368" y="3898"/>
              <a:ext cx="360" cy="543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7" name="_s2067">
              <a:extLst>
                <a:ext uri="{FF2B5EF4-FFF2-40B4-BE49-F238E27FC236}">
                  <a16:creationId xmlns:a16="http://schemas.microsoft.com/office/drawing/2014/main" id="{98347693-C510-F5E9-8E66-EA8147E9FA65}"/>
                </a:ext>
              </a:extLst>
            </p:cNvPr>
            <p:cNvCxnSpPr>
              <a:cxnSpLocks noChangeShapeType="1"/>
              <a:stCxn id="9" idx="1"/>
              <a:endCxn id="4" idx="2"/>
            </p:cNvCxnSpPr>
            <p:nvPr/>
          </p:nvCxnSpPr>
          <p:spPr bwMode="auto">
            <a:xfrm rot="10800000">
              <a:off x="3368" y="3898"/>
              <a:ext cx="360" cy="428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8" name="_s2068">
              <a:extLst>
                <a:ext uri="{FF2B5EF4-FFF2-40B4-BE49-F238E27FC236}">
                  <a16:creationId xmlns:a16="http://schemas.microsoft.com/office/drawing/2014/main" id="{C508B33E-F46A-7E85-77AE-930C743EE909}"/>
                </a:ext>
              </a:extLst>
            </p:cNvPr>
            <p:cNvCxnSpPr>
              <a:cxnSpLocks noChangeShapeType="1"/>
              <a:stCxn id="8" idx="1"/>
              <a:endCxn id="4" idx="2"/>
            </p:cNvCxnSpPr>
            <p:nvPr/>
          </p:nvCxnSpPr>
          <p:spPr bwMode="auto">
            <a:xfrm rot="10800000">
              <a:off x="3368" y="3898"/>
              <a:ext cx="360" cy="312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9" name="_s2069">
              <a:extLst>
                <a:ext uri="{FF2B5EF4-FFF2-40B4-BE49-F238E27FC236}">
                  <a16:creationId xmlns:a16="http://schemas.microsoft.com/office/drawing/2014/main" id="{056872E6-9C14-CDF3-5803-C5356E08BF77}"/>
                </a:ext>
              </a:extLst>
            </p:cNvPr>
            <p:cNvCxnSpPr>
              <a:cxnSpLocks noChangeShapeType="1"/>
              <a:stCxn id="7" idx="1"/>
              <a:endCxn id="4" idx="2"/>
            </p:cNvCxnSpPr>
            <p:nvPr/>
          </p:nvCxnSpPr>
          <p:spPr bwMode="auto">
            <a:xfrm rot="10800000">
              <a:off x="3368" y="3898"/>
              <a:ext cx="360" cy="196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0" name="_s2070">
              <a:extLst>
                <a:ext uri="{FF2B5EF4-FFF2-40B4-BE49-F238E27FC236}">
                  <a16:creationId xmlns:a16="http://schemas.microsoft.com/office/drawing/2014/main" id="{566D4A8C-9F82-8464-B388-F5F23991B276}"/>
                </a:ext>
              </a:extLst>
            </p:cNvPr>
            <p:cNvCxnSpPr>
              <a:cxnSpLocks noChangeShapeType="1"/>
              <a:stCxn id="6" idx="1"/>
              <a:endCxn id="4" idx="2"/>
            </p:cNvCxnSpPr>
            <p:nvPr/>
          </p:nvCxnSpPr>
          <p:spPr bwMode="auto">
            <a:xfrm rot="10800000">
              <a:off x="3368" y="3898"/>
              <a:ext cx="360" cy="80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1" name="_s2071">
              <a:extLst>
                <a:ext uri="{FF2B5EF4-FFF2-40B4-BE49-F238E27FC236}">
                  <a16:creationId xmlns:a16="http://schemas.microsoft.com/office/drawing/2014/main" id="{3757FBF6-5C6B-9290-8894-93FA89D059CE}"/>
                </a:ext>
              </a:extLst>
            </p:cNvPr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7377" y="1607"/>
              <a:ext cx="439" cy="2701"/>
            </a:xfrm>
            <a:prstGeom prst="bentConnector3">
              <a:avLst>
                <a:gd name="adj1" fmla="val 43116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2" name="_s2072">
              <a:extLst>
                <a:ext uri="{FF2B5EF4-FFF2-40B4-BE49-F238E27FC236}">
                  <a16:creationId xmlns:a16="http://schemas.microsoft.com/office/drawing/2014/main" id="{9FE49D81-34F0-D2C9-9859-52A1F7267C49}"/>
                </a:ext>
              </a:extLst>
            </p:cNvPr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5938" y="168"/>
              <a:ext cx="439" cy="5579"/>
            </a:xfrm>
            <a:prstGeom prst="bentConnector3">
              <a:avLst>
                <a:gd name="adj1" fmla="val 43116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2073">
              <a:extLst>
                <a:ext uri="{FF2B5EF4-FFF2-40B4-BE49-F238E27FC236}">
                  <a16:creationId xmlns:a16="http://schemas.microsoft.com/office/drawing/2014/main" id="{B1E0DC1B-2677-84FB-0F8A-0F253CE31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6" y="201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Landscape Services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Superintendent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_s2074">
              <a:extLst>
                <a:ext uri="{FF2B5EF4-FFF2-40B4-BE49-F238E27FC236}">
                  <a16:creationId xmlns:a16="http://schemas.microsoft.com/office/drawing/2014/main" id="{57A9DAC5-06B1-7E73-658E-0EFAD70A1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317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Athletics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Sports Turf 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Manager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_s2075">
              <a:extLst>
                <a:ext uri="{FF2B5EF4-FFF2-40B4-BE49-F238E27FC236}">
                  <a16:creationId xmlns:a16="http://schemas.microsoft.com/office/drawing/2014/main" id="{4055103D-6795-5E8A-1E66-76A1E76CA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317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Center Campus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Supervisor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_s2076">
              <a:extLst>
                <a:ext uri="{FF2B5EF4-FFF2-40B4-BE49-F238E27FC236}">
                  <a16:creationId xmlns:a16="http://schemas.microsoft.com/office/drawing/2014/main" id="{9AEB8B61-7F3C-82E2-9243-A76364C97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433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Lead 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_s2077">
              <a:extLst>
                <a:ext uri="{FF2B5EF4-FFF2-40B4-BE49-F238E27FC236}">
                  <a16:creationId xmlns:a16="http://schemas.microsoft.com/office/drawing/2014/main" id="{736464F6-F3FC-11E4-5598-F86B08302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549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_s2078">
              <a:extLst>
                <a:ext uri="{FF2B5EF4-FFF2-40B4-BE49-F238E27FC236}">
                  <a16:creationId xmlns:a16="http://schemas.microsoft.com/office/drawing/2014/main" id="{C5189DE5-412A-83C2-E792-AC31877E3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665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_s2079">
              <a:extLst>
                <a:ext uri="{FF2B5EF4-FFF2-40B4-BE49-F238E27FC236}">
                  <a16:creationId xmlns:a16="http://schemas.microsoft.com/office/drawing/2014/main" id="{0D20EFB9-2668-F8C9-3CC9-6EE1EC016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781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Gardener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_s2080">
              <a:extLst>
                <a:ext uri="{FF2B5EF4-FFF2-40B4-BE49-F238E27FC236}">
                  <a16:creationId xmlns:a16="http://schemas.microsoft.com/office/drawing/2014/main" id="{1B6753B9-33CD-25D1-6EA3-E72D19943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897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Temporary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_s2081">
              <a:extLst>
                <a:ext uri="{FF2B5EF4-FFF2-40B4-BE49-F238E27FC236}">
                  <a16:creationId xmlns:a16="http://schemas.microsoft.com/office/drawing/2014/main" id="{0CDB386C-A5FA-18D5-0455-9DEB50453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433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Landscape Gardener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_s2082">
              <a:extLst>
                <a:ext uri="{FF2B5EF4-FFF2-40B4-BE49-F238E27FC236}">
                  <a16:creationId xmlns:a16="http://schemas.microsoft.com/office/drawing/2014/main" id="{B0F2CFE0-568D-3C29-3533-D6F34045C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549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Gardener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_s2083">
              <a:extLst>
                <a:ext uri="{FF2B5EF4-FFF2-40B4-BE49-F238E27FC236}">
                  <a16:creationId xmlns:a16="http://schemas.microsoft.com/office/drawing/2014/main" id="{801A7420-E38A-2D2F-20B5-0055E506A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6657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 II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_s2084">
              <a:extLst>
                <a:ext uri="{FF2B5EF4-FFF2-40B4-BE49-F238E27FC236}">
                  <a16:creationId xmlns:a16="http://schemas.microsoft.com/office/drawing/2014/main" id="{DFAEA80D-B77B-DCEA-23C4-B1F59BB9D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7817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_s2085">
              <a:extLst>
                <a:ext uri="{FF2B5EF4-FFF2-40B4-BE49-F238E27FC236}">
                  <a16:creationId xmlns:a16="http://schemas.microsoft.com/office/drawing/2014/main" id="{B5999F3F-0FCD-811B-41B1-DE5835C83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8977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_s2086">
              <a:extLst>
                <a:ext uri="{FF2B5EF4-FFF2-40B4-BE49-F238E27FC236}">
                  <a16:creationId xmlns:a16="http://schemas.microsoft.com/office/drawing/2014/main" id="{3351E36A-F89A-4C77-C862-181B0211E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" y="10137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Small Engine Mechanic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_s2087">
              <a:extLst>
                <a:ext uri="{FF2B5EF4-FFF2-40B4-BE49-F238E27FC236}">
                  <a16:creationId xmlns:a16="http://schemas.microsoft.com/office/drawing/2014/main" id="{3FAD811A-E122-9D52-6282-201165BAE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8" y="3177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North Campus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Supervisor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_s2088">
              <a:extLst>
                <a:ext uri="{FF2B5EF4-FFF2-40B4-BE49-F238E27FC236}">
                  <a16:creationId xmlns:a16="http://schemas.microsoft.com/office/drawing/2014/main" id="{FF0D8DD6-DCF7-BEA5-C811-56DFDB9C4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" y="433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Lead Groundskeeper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_s2089">
              <a:extLst>
                <a:ext uri="{FF2B5EF4-FFF2-40B4-BE49-F238E27FC236}">
                  <a16:creationId xmlns:a16="http://schemas.microsoft.com/office/drawing/2014/main" id="{5283E987-ED02-DAA3-54BB-BF56B9965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" y="549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_s2090">
              <a:extLst>
                <a:ext uri="{FF2B5EF4-FFF2-40B4-BE49-F238E27FC236}">
                  <a16:creationId xmlns:a16="http://schemas.microsoft.com/office/drawing/2014/main" id="{B3DA7DDF-4765-DD1D-13A2-12140DE45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" y="665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_s2091">
              <a:extLst>
                <a:ext uri="{FF2B5EF4-FFF2-40B4-BE49-F238E27FC236}">
                  <a16:creationId xmlns:a16="http://schemas.microsoft.com/office/drawing/2014/main" id="{68FFF036-F88E-D3DF-C931-2EBD401D2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" y="781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Gardener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_s2092">
              <a:extLst>
                <a:ext uri="{FF2B5EF4-FFF2-40B4-BE49-F238E27FC236}">
                  <a16:creationId xmlns:a16="http://schemas.microsoft.com/office/drawing/2014/main" id="{A95FDF2B-C0BA-4D08-4B57-C1405CB1F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7" y="3177"/>
              <a:ext cx="2160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Research Campus</a:t>
              </a:r>
              <a:endPara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Landscape Gardener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_s2093">
              <a:extLst>
                <a:ext uri="{FF2B5EF4-FFF2-40B4-BE49-F238E27FC236}">
                  <a16:creationId xmlns:a16="http://schemas.microsoft.com/office/drawing/2014/main" id="{5B2196B4-6752-BB53-B88D-291A3E735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7" y="3177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Irrigation Technician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_s2094">
              <a:extLst>
                <a:ext uri="{FF2B5EF4-FFF2-40B4-BE49-F238E27FC236}">
                  <a16:creationId xmlns:a16="http://schemas.microsoft.com/office/drawing/2014/main" id="{A12FAA3B-6F08-4023-C942-0C40B7E3A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7" y="4337"/>
              <a:ext cx="2159" cy="7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Times New Roman" panose="02020603050405020304" pitchFamily="18" charset="0"/>
                </a:rPr>
                <a:t>Groundskeeper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62B9EC92-EC15-D808-835E-E79F92777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Organizational Structures</a:t>
            </a:r>
          </a:p>
        </p:txBody>
      </p:sp>
      <p:sp>
        <p:nvSpPr>
          <p:cNvPr id="30724" name="Content Placeholder 3">
            <a:extLst>
              <a:ext uri="{FF2B5EF4-FFF2-40B4-BE49-F238E27FC236}">
                <a16:creationId xmlns:a16="http://schemas.microsoft.com/office/drawing/2014/main" id="{D9F27AC9-C049-0A7D-0472-C62EFC7770FF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4876800" y="1828800"/>
            <a:ext cx="4267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altLang="en-US" u="sng"/>
              <a:t>Zone</a:t>
            </a:r>
          </a:p>
          <a:p>
            <a:r>
              <a:rPr lang="en-US" altLang="en-US" sz="2400"/>
              <a:t>Less efficient use of labor</a:t>
            </a:r>
          </a:p>
          <a:p>
            <a:r>
              <a:rPr lang="en-US" altLang="en-US" sz="2400"/>
              <a:t>More equipment required</a:t>
            </a:r>
          </a:p>
          <a:p>
            <a:r>
              <a:rPr lang="en-US" altLang="en-US" sz="2400"/>
              <a:t>More ownership = pride</a:t>
            </a:r>
          </a:p>
          <a:p>
            <a:r>
              <a:rPr lang="en-US" altLang="en-US" sz="2400"/>
              <a:t>More accountability</a:t>
            </a:r>
          </a:p>
          <a:p>
            <a:r>
              <a:rPr lang="en-US" altLang="en-US" sz="2400"/>
              <a:t>May create silos</a:t>
            </a:r>
          </a:p>
          <a:p>
            <a:r>
              <a:rPr lang="en-US" altLang="en-US" sz="2400"/>
              <a:t>More training required</a:t>
            </a:r>
          </a:p>
          <a:p>
            <a:r>
              <a:rPr lang="en-US" altLang="en-US" sz="2400"/>
              <a:t>Greater job satisfaction</a:t>
            </a:r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450B230F-7117-E9AD-0A58-E7412732B2FE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0" y="1828800"/>
            <a:ext cx="4191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altLang="en-US" u="sng"/>
              <a:t>Task</a:t>
            </a:r>
          </a:p>
          <a:p>
            <a:r>
              <a:rPr lang="en-US" altLang="en-US" sz="2400"/>
              <a:t>More efficient use of labor</a:t>
            </a:r>
          </a:p>
          <a:p>
            <a:r>
              <a:rPr lang="en-US" altLang="en-US" sz="2400"/>
              <a:t>More efficient use of equipment</a:t>
            </a:r>
          </a:p>
          <a:p>
            <a:r>
              <a:rPr lang="en-US" altLang="en-US" sz="2400"/>
              <a:t>Less ownership</a:t>
            </a:r>
          </a:p>
          <a:p>
            <a:r>
              <a:rPr lang="en-US" altLang="en-US" sz="2400"/>
              <a:t>May be less pride</a:t>
            </a:r>
          </a:p>
          <a:p>
            <a:r>
              <a:rPr lang="en-US" altLang="en-US" sz="2400"/>
              <a:t>Easier to train employees</a:t>
            </a:r>
          </a:p>
          <a:p>
            <a:r>
              <a:rPr lang="en-US" altLang="en-US" sz="2400"/>
              <a:t>More monotony</a:t>
            </a:r>
          </a:p>
          <a:p>
            <a:pPr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EDDBEC18-0527-1FF3-31EA-A0197C9E3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FD722A4A-0929-FA3C-3C8B-CEC7DA1AE43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9050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/>
              <a:t>Facilities</a:t>
            </a: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- </a:t>
            </a:r>
            <a:r>
              <a:rPr lang="en-US" altLang="en-US" sz="2800"/>
              <a:t>Equipment shop</a:t>
            </a:r>
          </a:p>
          <a:p>
            <a:pPr>
              <a:buFontTx/>
              <a:buNone/>
            </a:pPr>
            <a:r>
              <a:rPr lang="en-US" altLang="en-US" sz="2800"/>
              <a:t>	- Covered storage </a:t>
            </a:r>
          </a:p>
          <a:p>
            <a:pPr>
              <a:buFontTx/>
              <a:buNone/>
            </a:pPr>
            <a:r>
              <a:rPr lang="en-US" altLang="en-US" sz="2800"/>
              <a:t>	- Bulk materials </a:t>
            </a:r>
          </a:p>
          <a:p>
            <a:pPr>
              <a:buFontTx/>
              <a:buNone/>
            </a:pPr>
            <a:r>
              <a:rPr lang="en-US" altLang="en-US" sz="2800"/>
              <a:t>		storage</a:t>
            </a:r>
          </a:p>
          <a:p>
            <a:pPr>
              <a:buFontTx/>
              <a:buNone/>
            </a:pPr>
            <a:r>
              <a:rPr lang="en-US" altLang="en-US" sz="2800"/>
              <a:t>	- Holding nursery</a:t>
            </a:r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D20772A5-5F52-5C4C-37BB-7DB6D12C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971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9331E9E7-CD2B-D12F-3D12-6641784A3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0C5159A4-0AE8-94A3-8CD8-3A2D30CF19F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9050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/>
              <a:t>Equipment</a:t>
            </a: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- </a:t>
            </a:r>
            <a:r>
              <a:rPr lang="en-US" altLang="en-US" sz="2800"/>
              <a:t>Reel &amp; Rotary Mowers</a:t>
            </a:r>
          </a:p>
          <a:p>
            <a:pPr>
              <a:buFontTx/>
              <a:buNone/>
            </a:pPr>
            <a:r>
              <a:rPr lang="en-US" altLang="en-US" sz="2800"/>
              <a:t>	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EC28DE1-1C7A-0E16-657F-44C0F33F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109913"/>
            <a:ext cx="4897437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Elon Crew 3">
            <a:extLst>
              <a:ext uri="{FF2B5EF4-FFF2-40B4-BE49-F238E27FC236}">
                <a16:creationId xmlns:a16="http://schemas.microsoft.com/office/drawing/2014/main" id="{0325D321-0293-0FED-4DDF-51CF4C5C2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109913"/>
            <a:ext cx="4849813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195DF8CE-9EF0-79B8-58F7-854E02158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C1270CD8-E31F-F8B6-7CBA-9B7D401BCB3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52400" y="19050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/>
              <a:t>Equipment</a:t>
            </a:r>
            <a:r>
              <a:rPr lang="en-US" altLang="en-US" dirty="0"/>
              <a:t>	</a:t>
            </a:r>
          </a:p>
          <a:p>
            <a:pPr>
              <a:buFontTx/>
              <a:buNone/>
            </a:pPr>
            <a:r>
              <a:rPr lang="en-US" altLang="en-US" sz="2800" dirty="0"/>
              <a:t>	- Blowers, edgers, </a:t>
            </a:r>
            <a:r>
              <a:rPr lang="en-US" altLang="en-US" sz="2800" dirty="0" err="1"/>
              <a:t>etc</a:t>
            </a:r>
            <a:endParaRPr lang="en-US" altLang="en-US" sz="2800" dirty="0"/>
          </a:p>
          <a:p>
            <a:pPr>
              <a:buFontTx/>
              <a:buNone/>
            </a:pPr>
            <a:r>
              <a:rPr lang="en-US" altLang="en-US" sz="2800" dirty="0"/>
              <a:t>	- Tractors</a:t>
            </a:r>
          </a:p>
          <a:p>
            <a:pPr>
              <a:buFontTx/>
              <a:buNone/>
            </a:pPr>
            <a:r>
              <a:rPr lang="en-US" altLang="en-US" sz="2800" dirty="0"/>
              <a:t>	- Spreaders / sprayers</a:t>
            </a:r>
          </a:p>
          <a:p>
            <a:pPr>
              <a:buFontTx/>
              <a:buNone/>
            </a:pPr>
            <a:r>
              <a:rPr lang="en-US" altLang="en-US" sz="2800" dirty="0"/>
              <a:t>	- Miscellaneous</a:t>
            </a:r>
          </a:p>
          <a:p>
            <a:pPr>
              <a:buFontTx/>
              <a:buNone/>
            </a:pPr>
            <a:endParaRPr lang="en-US" altLang="en-US" sz="2800" dirty="0"/>
          </a:p>
          <a:p>
            <a:pPr lvl="1">
              <a:buNone/>
            </a:pPr>
            <a:r>
              <a:rPr lang="en-US" altLang="en-US" sz="2400" dirty="0"/>
              <a:t>	</a:t>
            </a:r>
            <a:r>
              <a:rPr lang="en-US" altLang="en-US" sz="2400" b="1" dirty="0"/>
              <a:t>~ 5%-10% of op. budget </a:t>
            </a:r>
          </a:p>
          <a:p>
            <a:pPr lvl="1">
              <a:buNone/>
            </a:pPr>
            <a:r>
              <a:rPr lang="en-US" altLang="en-US" sz="2400" b="1" dirty="0"/>
              <a:t>       in capital equipment </a:t>
            </a:r>
          </a:p>
          <a:p>
            <a:pPr lvl="1">
              <a:buNone/>
            </a:pPr>
            <a:r>
              <a:rPr lang="en-US" altLang="en-US" sz="2400" b="1" dirty="0"/>
              <a:t>       annually</a:t>
            </a:r>
          </a:p>
        </p:txBody>
      </p:sp>
      <p:pic>
        <p:nvPicPr>
          <p:cNvPr id="38916" name="Picture 4" descr="C:\Documents and Settings\tflood2\Desktop\Universities\UVA\Lifting Equipment to Sod in Brown College.jpg">
            <a:extLst>
              <a:ext uri="{FF2B5EF4-FFF2-40B4-BE49-F238E27FC236}">
                <a16:creationId xmlns:a16="http://schemas.microsoft.com/office/drawing/2014/main" id="{60765A00-AB2B-44A6-A468-2B1100256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CD358148-6DFB-C7B9-3232-09745EC8F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3600"/>
              <a:t> </a:t>
            </a:r>
            <a:br>
              <a:rPr lang="en-US" altLang="en-US" sz="3600"/>
            </a:br>
            <a:br>
              <a:rPr lang="en-US" altLang="en-US" sz="3600"/>
            </a:br>
            <a:br>
              <a:rPr lang="en-US" altLang="en-US" sz="3600"/>
            </a:br>
            <a:br>
              <a:rPr lang="en-US" altLang="en-US" sz="3600"/>
            </a:br>
            <a:br>
              <a:rPr lang="en-US" altLang="en-US" sz="3600"/>
            </a:br>
            <a:r>
              <a:rPr lang="en-US" altLang="en-US" sz="3600"/>
              <a:t>		</a:t>
            </a:r>
            <a:br>
              <a:rPr lang="en-US" altLang="en-US" sz="3600"/>
            </a:br>
            <a:r>
              <a:rPr lang="en-US" altLang="en-US" sz="3600"/>
              <a:t> </a:t>
            </a:r>
            <a:br>
              <a:rPr lang="en-US" altLang="en-US" sz="3600"/>
            </a:br>
            <a:br>
              <a:rPr lang="en-US" altLang="en-US" sz="3600"/>
            </a:br>
            <a:br>
              <a:rPr lang="en-US" altLang="en-US"/>
            </a:br>
            <a:endParaRPr lang="en-US" altLang="en-US"/>
          </a:p>
        </p:txBody>
      </p:sp>
      <p:pic>
        <p:nvPicPr>
          <p:cNvPr id="37891" name="Picture 8" descr="Battery Charge and Run Time Information">
            <a:extLst>
              <a:ext uri="{FF2B5EF4-FFF2-40B4-BE49-F238E27FC236}">
                <a16:creationId xmlns:a16="http://schemas.microsoft.com/office/drawing/2014/main" id="{44340DEB-76D9-DDC9-23DD-06F0A4B0C5EF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590800"/>
            <a:ext cx="4041775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https://meangreenproducts.com/wp-content/uploads/2019/02/CXR-2019-uai-1032x1050.jpg">
            <a:extLst>
              <a:ext uri="{FF2B5EF4-FFF2-40B4-BE49-F238E27FC236}">
                <a16:creationId xmlns:a16="http://schemas.microsoft.com/office/drawing/2014/main" id="{1D098A2B-F541-AB8D-DF2E-D3676607BBD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2450"/>
            <a:ext cx="3503613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Placeholder 1">
            <a:extLst>
              <a:ext uri="{FF2B5EF4-FFF2-40B4-BE49-F238E27FC236}">
                <a16:creationId xmlns:a16="http://schemas.microsoft.com/office/drawing/2014/main" id="{19ECA4CA-9C9F-D86C-7D5D-C7BA60EB18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9563" y="842963"/>
            <a:ext cx="7767637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Electric Equipment options </a:t>
            </a:r>
          </a:p>
        </p:txBody>
      </p:sp>
      <p:pic>
        <p:nvPicPr>
          <p:cNvPr id="37894" name="Picture 10" descr="MSA 140 C-BQ">
            <a:extLst>
              <a:ext uri="{FF2B5EF4-FFF2-40B4-BE49-F238E27FC236}">
                <a16:creationId xmlns:a16="http://schemas.microsoft.com/office/drawing/2014/main" id="{521E5D01-D268-D48A-74F2-40EE11184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267200"/>
            <a:ext cx="3989388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AutoShape 12" descr="logo">
            <a:extLst>
              <a:ext uri="{FF2B5EF4-FFF2-40B4-BE49-F238E27FC236}">
                <a16:creationId xmlns:a16="http://schemas.microsoft.com/office/drawing/2014/main" id="{2E3F0A31-7110-0C90-ACF1-A7237FA557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7896" name="Picture 7">
            <a:extLst>
              <a:ext uri="{FF2B5EF4-FFF2-40B4-BE49-F238E27FC236}">
                <a16:creationId xmlns:a16="http://schemas.microsoft.com/office/drawing/2014/main" id="{B5750637-6C50-E8AB-6B7B-D87CD3823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99075"/>
            <a:ext cx="15144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2367D35C-0976-74EC-4454-C1FA47B84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3600"/>
              <a:t>Resource Requirements -</a:t>
            </a:r>
            <a:r>
              <a:rPr lang="en-US" altLang="en-US" sz="3200"/>
              <a:t> </a:t>
            </a:r>
            <a:r>
              <a:rPr lang="en-US" altLang="en-US" sz="3200" b="1"/>
              <a:t>Financia</a:t>
            </a:r>
            <a:r>
              <a:rPr lang="en-US" altLang="en-US" sz="3200"/>
              <a:t>l</a:t>
            </a:r>
          </a:p>
        </p:txBody>
      </p:sp>
      <p:graphicFrame>
        <p:nvGraphicFramePr>
          <p:cNvPr id="39939" name="Object 2">
            <a:extLst>
              <a:ext uri="{FF2B5EF4-FFF2-40B4-BE49-F238E27FC236}">
                <a16:creationId xmlns:a16="http://schemas.microsoft.com/office/drawing/2014/main" id="{21260CC1-FB31-BC24-F925-45FFECAA49E1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539750" y="1025525"/>
          <a:ext cx="8312150" cy="468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676775" imgH="2638425" progId="Excel.Sheet.8">
                  <p:embed/>
                </p:oleObj>
              </mc:Choice>
              <mc:Fallback>
                <p:oleObj name="Worksheet" r:id="rId2" imgW="4676775" imgH="2638425" progId="Excel.Shee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025525"/>
                        <a:ext cx="8312150" cy="468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7EC6617-FED8-2CDA-BA0A-11139BBD0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3600"/>
              <a:t>Resource Requirements </a:t>
            </a:r>
            <a:r>
              <a:rPr lang="en-US" altLang="en-US"/>
              <a:t>-</a:t>
            </a:r>
            <a:r>
              <a:rPr lang="en-US" altLang="en-US" sz="4000"/>
              <a:t> </a:t>
            </a:r>
            <a:r>
              <a:rPr lang="en-US" altLang="en-US" sz="3200" b="1"/>
              <a:t>Financial</a:t>
            </a:r>
          </a:p>
        </p:txBody>
      </p:sp>
      <p:graphicFrame>
        <p:nvGraphicFramePr>
          <p:cNvPr id="40963" name="Object 3">
            <a:extLst>
              <a:ext uri="{FF2B5EF4-FFF2-40B4-BE49-F238E27FC236}">
                <a16:creationId xmlns:a16="http://schemas.microsoft.com/office/drawing/2014/main" id="{13892561-32A2-D4B9-D371-A662D30D86CC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650875" y="1217613"/>
          <a:ext cx="7842250" cy="442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676775" imgH="2638425" progId="Excel.Sheet.8">
                  <p:embed/>
                </p:oleObj>
              </mc:Choice>
              <mc:Fallback>
                <p:oleObj name="Worksheet" r:id="rId2" imgW="4676775" imgH="2638425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1217613"/>
                        <a:ext cx="7842250" cy="442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6246095D-5820-68F2-1C95-9AE0E2625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3600"/>
              <a:t>Resource Requirements </a:t>
            </a:r>
            <a:r>
              <a:rPr lang="en-US" altLang="en-US"/>
              <a:t>-</a:t>
            </a:r>
            <a:r>
              <a:rPr lang="en-US" altLang="en-US" sz="4000"/>
              <a:t> </a:t>
            </a:r>
            <a:r>
              <a:rPr lang="en-US" altLang="en-US" sz="3200" b="1"/>
              <a:t>Financial</a:t>
            </a:r>
          </a:p>
        </p:txBody>
      </p:sp>
      <p:sp>
        <p:nvSpPr>
          <p:cNvPr id="41987" name="Content Placeholder 3">
            <a:extLst>
              <a:ext uri="{FF2B5EF4-FFF2-40B4-BE49-F238E27FC236}">
                <a16:creationId xmlns:a16="http://schemas.microsoft.com/office/drawing/2014/main" id="{4C364E5E-54E5-8876-7D5C-C3FCCACCFF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The 95/5 rule</a:t>
            </a:r>
          </a:p>
          <a:p>
            <a:pPr lvl="1">
              <a:defRPr/>
            </a:pPr>
            <a:r>
              <a:rPr lang="en-US" altLang="en-US" dirty="0"/>
              <a:t>95 % of the grounds budget is taken by tasks that only 5% of the customers notice.</a:t>
            </a:r>
          </a:p>
          <a:p>
            <a:pPr marL="457200" lvl="1" indent="0">
              <a:buNone/>
              <a:defRPr/>
            </a:pPr>
            <a:endParaRPr lang="en-US" altLang="en-US" dirty="0"/>
          </a:p>
          <a:p>
            <a:pPr lvl="1">
              <a:defRPr/>
            </a:pPr>
            <a:r>
              <a:rPr lang="en-US" altLang="en-US" dirty="0"/>
              <a:t> But 95% of the customers notice what we spend only 5% of the grounds budget on.</a:t>
            </a:r>
          </a:p>
          <a:p>
            <a:pPr lvl="1">
              <a:defRPr/>
            </a:pPr>
            <a:endParaRPr lang="en-US" altLang="en-US" dirty="0"/>
          </a:p>
          <a:p>
            <a:pPr marL="457200" lvl="1" indent="0">
              <a:buFontTx/>
              <a:buNone/>
              <a:defRPr/>
            </a:pPr>
            <a:r>
              <a:rPr lang="en-US" altLang="en-US" dirty="0"/>
              <a:t>                          </a:t>
            </a:r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7AED26C3-E197-D96B-DE4D-0E5D86BCE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97B0ECAD-2FF6-B2B0-6E6F-B3D14600E07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9050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/>
              <a:t>Staffing ‘The Holy Grail’</a:t>
            </a:r>
          </a:p>
          <a:p>
            <a:pPr marL="0" indent="0">
              <a:buNone/>
            </a:pPr>
            <a:r>
              <a:rPr lang="en-US" altLang="en-US" b="1" dirty="0"/>
              <a:t> </a:t>
            </a:r>
            <a:r>
              <a:rPr lang="en-US" altLang="en-US" dirty="0"/>
              <a:t>- Comparative issues</a:t>
            </a:r>
          </a:p>
          <a:p>
            <a:pPr lvl="1"/>
            <a:r>
              <a:rPr lang="en-US" altLang="en-US" sz="2400" dirty="0"/>
              <a:t>Climate</a:t>
            </a:r>
          </a:p>
          <a:p>
            <a:pPr lvl="1"/>
            <a:r>
              <a:rPr lang="en-US" altLang="en-US" sz="2400" dirty="0"/>
              <a:t>Quality &amp; expectations</a:t>
            </a:r>
          </a:p>
          <a:p>
            <a:pPr lvl="1"/>
            <a:r>
              <a:rPr lang="en-US" altLang="en-US" sz="2400" dirty="0"/>
              <a:t>Landscape style</a:t>
            </a:r>
          </a:p>
          <a:p>
            <a:pPr lvl="1"/>
            <a:r>
              <a:rPr lang="en-US" altLang="en-US" sz="2400" dirty="0"/>
              <a:t>Volume of use</a:t>
            </a:r>
          </a:p>
          <a:p>
            <a:pPr lvl="1"/>
            <a:r>
              <a:rPr lang="en-US" altLang="en-US" sz="2400" dirty="0"/>
              <a:t>Campus setting</a:t>
            </a:r>
          </a:p>
          <a:p>
            <a:pPr lvl="1"/>
            <a:r>
              <a:rPr lang="en-US" altLang="en-US" sz="2400" dirty="0"/>
              <a:t>Area measurements</a:t>
            </a:r>
          </a:p>
          <a:p>
            <a:pPr lvl="1">
              <a:buFontTx/>
              <a:buNone/>
            </a:pPr>
            <a:endParaRPr lang="en-US" altLang="en-US" sz="2400" dirty="0"/>
          </a:p>
          <a:p>
            <a:pPr lvl="1">
              <a:buFontTx/>
              <a:buNone/>
            </a:pPr>
            <a:endParaRPr lang="en-US" altLang="en-US" sz="2400" dirty="0"/>
          </a:p>
        </p:txBody>
      </p:sp>
      <p:pic>
        <p:nvPicPr>
          <p:cNvPr id="43012" name="Picture 4" descr="C:\Documents and Settings\tflood2\Desktop\Universities\California schools\stanford palmdrive1.jpg">
            <a:extLst>
              <a:ext uri="{FF2B5EF4-FFF2-40B4-BE49-F238E27FC236}">
                <a16:creationId xmlns:a16="http://schemas.microsoft.com/office/drawing/2014/main" id="{E287CC46-F9D0-BA77-60B7-1DCA57A71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498850"/>
            <a:ext cx="4953000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6D1B435-7D7D-2814-4809-266ADD94D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3238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en-US" altLang="en-US"/>
            </a:br>
            <a:r>
              <a:rPr lang="en-US" altLang="en-US"/>
              <a:t>Purpose of Grounds Management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B0FA550D-E72E-E5E2-9B2F-271C46C2F29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981200"/>
            <a:ext cx="8229600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lvl="1" eaLnBrk="1" hangingPunct="1"/>
            <a:endParaRPr lang="en-US" altLang="en-US"/>
          </a:p>
        </p:txBody>
      </p:sp>
      <p:pic>
        <p:nvPicPr>
          <p:cNvPr id="11268" name="Picture 2" descr="C:\Documents and Settings\tflood2\Desktop\Universities\MU\Steve Taylor mowing Mumford 2 42606.jpg">
            <a:extLst>
              <a:ext uri="{FF2B5EF4-FFF2-40B4-BE49-F238E27FC236}">
                <a16:creationId xmlns:a16="http://schemas.microsoft.com/office/drawing/2014/main" id="{6AEFDC69-8057-BA08-2B15-C8A47963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7056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A7DC9C75-6D47-17AE-0849-DBC167601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1"/>
              <a:t>Staffing</a:t>
            </a:r>
            <a:endParaRPr lang="en-US" altLang="en-US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9A31EB18-2E49-EE66-09AA-EECB77482CA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1905000"/>
            <a:ext cx="8382000" cy="4525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u="sng" dirty="0"/>
              <a:t> Data Sources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Institutional History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APPA  Facilities Performance Indicators (FPI)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Operational Guidelines for Grounds Management  - APPA</a:t>
            </a:r>
          </a:p>
          <a:p>
            <a:pPr lvl="1">
              <a:buFontTx/>
              <a:buNone/>
              <a:defRPr/>
            </a:pPr>
            <a:endParaRPr lang="en-US" sz="2400" dirty="0"/>
          </a:p>
          <a:p>
            <a:pPr lvl="1">
              <a:buFontTx/>
              <a:buNone/>
              <a:defRPr/>
            </a:pPr>
            <a:endParaRPr lang="en-US" sz="2400" dirty="0"/>
          </a:p>
          <a:p>
            <a:pPr lvl="1">
              <a:buFontTx/>
              <a:buNone/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ADDAE51F-B96D-4A65-FD52-9D06418EAE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APPA  FPI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351DF72C-3FFC-9534-D04E-431BCBF6FBA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762000" y="5334000"/>
            <a:ext cx="8382000" cy="10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sz="2400"/>
          </a:p>
          <a:p>
            <a:pPr lvl="1">
              <a:buFontTx/>
              <a:buNone/>
            </a:pPr>
            <a:endParaRPr lang="en-US" altLang="en-US" sz="240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197879F-866C-ED1A-0403-2979B8659E15}"/>
              </a:ext>
            </a:extLst>
          </p:cNvPr>
          <p:cNvGraphicFramePr/>
          <p:nvPr/>
        </p:nvGraphicFramePr>
        <p:xfrm>
          <a:off x="990600" y="1776412"/>
          <a:ext cx="6919913" cy="508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646E8430-647B-E9FF-B4FC-8CEE83D94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 </a:t>
            </a:r>
            <a:br>
              <a:rPr lang="en-US" altLang="en-US"/>
            </a:br>
            <a:endParaRPr lang="en-US" altLang="en-US"/>
          </a:p>
        </p:txBody>
      </p:sp>
      <p:graphicFrame>
        <p:nvGraphicFramePr>
          <p:cNvPr id="48131" name="Object 5">
            <a:extLst>
              <a:ext uri="{FF2B5EF4-FFF2-40B4-BE49-F238E27FC236}">
                <a16:creationId xmlns:a16="http://schemas.microsoft.com/office/drawing/2014/main" id="{2B621C4D-FA0E-1EFE-0CF0-A6C068224D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050" y="1066800"/>
          <a:ext cx="97282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458450" imgH="5981890" progId="Excel.Sheet.12">
                  <p:embed/>
                </p:oleObj>
              </mc:Choice>
              <mc:Fallback>
                <p:oleObj name="Worksheet" r:id="rId2" imgW="10458450" imgH="5981890" progId="Excel.Shee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066800"/>
                        <a:ext cx="97282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5509F03-3924-F964-9A93-E345F82F3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FF1EFF65-F5F6-695D-D599-055755A2336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946275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APPA Staffing Level 1</a:t>
            </a:r>
          </a:p>
          <a:p>
            <a:pPr lvl="1"/>
            <a:r>
              <a:rPr lang="en-US" altLang="en-US"/>
              <a:t>High use/</a:t>
            </a:r>
          </a:p>
          <a:p>
            <a:pPr lvl="1">
              <a:buFontTx/>
              <a:buNone/>
            </a:pPr>
            <a:r>
              <a:rPr lang="en-US" altLang="en-US"/>
              <a:t>		 high visibility areas,</a:t>
            </a:r>
          </a:p>
          <a:p>
            <a:pPr lvl="1">
              <a:buFontTx/>
              <a:buNone/>
            </a:pPr>
            <a:r>
              <a:rPr lang="en-US" altLang="en-US"/>
              <a:t>		3 – 7 Acres / FTE</a:t>
            </a:r>
          </a:p>
          <a:p>
            <a:pPr lvl="1">
              <a:buFontTx/>
              <a:buNone/>
            </a:pPr>
            <a:endParaRPr lang="en-US" altLang="en-US"/>
          </a:p>
          <a:p>
            <a:pPr lvl="1">
              <a:buFontTx/>
              <a:buNone/>
            </a:pPr>
            <a:endParaRPr lang="en-US" altLang="en-US" sz="2400"/>
          </a:p>
          <a:p>
            <a:pPr lvl="1">
              <a:buFontTx/>
              <a:buNone/>
            </a:pPr>
            <a:endParaRPr lang="en-US" altLang="en-US" sz="2400"/>
          </a:p>
        </p:txBody>
      </p:sp>
      <p:pic>
        <p:nvPicPr>
          <p:cNvPr id="49156" name="Picture 4" descr="C:\Documents and Settings\tflood2\Desktop\Elon Pics\Elon University - PGMS Award\Elon Crew 5.jpg">
            <a:extLst>
              <a:ext uri="{FF2B5EF4-FFF2-40B4-BE49-F238E27FC236}">
                <a16:creationId xmlns:a16="http://schemas.microsoft.com/office/drawing/2014/main" id="{527A4FEF-DAB5-6BC4-8247-EC95855E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828800"/>
            <a:ext cx="4114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688E9A2F-9A53-A3F3-63A1-74662B83E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8FB990CA-F7A7-11CB-2B3E-8A1AA2532FA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8288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APPA Staffing Level 2</a:t>
            </a:r>
          </a:p>
          <a:p>
            <a:pPr lvl="1"/>
            <a:r>
              <a:rPr lang="en-US" altLang="en-US"/>
              <a:t>Medium use &amp; visibility areas,</a:t>
            </a:r>
          </a:p>
          <a:p>
            <a:pPr lvl="1">
              <a:buFontTx/>
              <a:buNone/>
            </a:pPr>
            <a:r>
              <a:rPr lang="en-US" altLang="en-US"/>
              <a:t>7 - 14  Acres / FTE</a:t>
            </a:r>
          </a:p>
          <a:p>
            <a:pPr lvl="1">
              <a:buFontTx/>
              <a:buNone/>
            </a:pPr>
            <a:endParaRPr lang="en-US" altLang="en-US"/>
          </a:p>
          <a:p>
            <a:pPr lvl="1">
              <a:buFontTx/>
              <a:buNone/>
            </a:pPr>
            <a:endParaRPr lang="en-US" altLang="en-US" sz="2400"/>
          </a:p>
          <a:p>
            <a:pPr lvl="1">
              <a:buFontTx/>
              <a:buNone/>
            </a:pPr>
            <a:endParaRPr lang="en-US" altLang="en-US" sz="2400"/>
          </a:p>
        </p:txBody>
      </p:sp>
      <p:pic>
        <p:nvPicPr>
          <p:cNvPr id="50180" name="Picture 4" descr="C:\Documents and Settings\tflood2\Desktop\Universities\UVA\DSCN3523.JPG">
            <a:extLst>
              <a:ext uri="{FF2B5EF4-FFF2-40B4-BE49-F238E27FC236}">
                <a16:creationId xmlns:a16="http://schemas.microsoft.com/office/drawing/2014/main" id="{2B184895-761A-8A45-AE73-C076B11E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242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C1DA55DB-FEF5-EFA1-03D5-EDB0C6175C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201CC616-91B2-D950-23BD-C19858BD225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2028825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APPA Staffing Level 3-4</a:t>
            </a:r>
          </a:p>
          <a:p>
            <a:pPr lvl="1"/>
            <a:r>
              <a:rPr lang="en-US" altLang="en-US"/>
              <a:t>Low use areas,</a:t>
            </a:r>
          </a:p>
          <a:p>
            <a:pPr lvl="1">
              <a:buFontTx/>
              <a:buNone/>
            </a:pPr>
            <a:r>
              <a:rPr lang="en-US" altLang="en-US"/>
              <a:t>		14- 100 Acres / FTE</a:t>
            </a:r>
          </a:p>
          <a:p>
            <a:pPr lvl="1">
              <a:buFontTx/>
              <a:buNone/>
            </a:pPr>
            <a:endParaRPr lang="en-US" altLang="en-US"/>
          </a:p>
          <a:p>
            <a:pPr lvl="1">
              <a:buFontTx/>
              <a:buNone/>
            </a:pPr>
            <a:endParaRPr lang="en-US" altLang="en-US" sz="2400"/>
          </a:p>
          <a:p>
            <a:pPr lvl="1">
              <a:buFontTx/>
              <a:buNone/>
            </a:pPr>
            <a:endParaRPr lang="en-US" altLang="en-US" sz="2400"/>
          </a:p>
        </p:txBody>
      </p:sp>
      <p:pic>
        <p:nvPicPr>
          <p:cNvPr id="51204" name="Picture 4" descr="C:\Documents and Settings\tflood2\Desktop\Universities\UVA\Ash transplanting 5 4-5-01.jpg">
            <a:extLst>
              <a:ext uri="{FF2B5EF4-FFF2-40B4-BE49-F238E27FC236}">
                <a16:creationId xmlns:a16="http://schemas.microsoft.com/office/drawing/2014/main" id="{49BCA6D1-29DD-BAD2-821B-6FE335EC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5814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943025CF-DFC2-077A-CEAE-1B47BAFE0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DF55C077-D4FA-6200-7844-E11929FB4E4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9050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Staffing	</a:t>
            </a:r>
          </a:p>
          <a:p>
            <a:pPr lvl="1"/>
            <a:r>
              <a:rPr lang="en-US" altLang="en-US"/>
              <a:t>Athletic fields – NCAA</a:t>
            </a:r>
          </a:p>
          <a:p>
            <a:pPr lvl="2">
              <a:buFontTx/>
              <a:buNone/>
            </a:pPr>
            <a:r>
              <a:rPr lang="en-US" altLang="en-US" sz="2800"/>
              <a:t>1 – 3 Fields/ FTE</a:t>
            </a:r>
          </a:p>
          <a:p>
            <a:pPr lvl="1">
              <a:buFontTx/>
              <a:buNone/>
            </a:pPr>
            <a:endParaRPr lang="en-US" altLang="en-US"/>
          </a:p>
          <a:p>
            <a:pPr lvl="1">
              <a:buFontTx/>
              <a:buNone/>
            </a:pPr>
            <a:endParaRPr lang="en-US" altLang="en-US" sz="2400"/>
          </a:p>
          <a:p>
            <a:pPr lvl="1">
              <a:buFontTx/>
              <a:buNone/>
            </a:pPr>
            <a:endParaRPr lang="en-US" altLang="en-US" sz="2400"/>
          </a:p>
        </p:txBody>
      </p:sp>
      <p:pic>
        <p:nvPicPr>
          <p:cNvPr id="52228" name="Picture 4" descr="C:\Documents and Settings\tflood2\Desktop\Elon Pics\Elon University - PGMS Award\Elon Crew 1.jpg">
            <a:extLst>
              <a:ext uri="{FF2B5EF4-FFF2-40B4-BE49-F238E27FC236}">
                <a16:creationId xmlns:a16="http://schemas.microsoft.com/office/drawing/2014/main" id="{566B7AD4-4ED1-DD85-FBCF-C2F58829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3276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969AF3D4-9403-AEE1-3EED-F677BDE24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/>
              <a:t>Resource Requirements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55010817-7E61-1797-93EF-AEEE38FA26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9050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Staffing	</a:t>
            </a:r>
          </a:p>
          <a:p>
            <a:pPr lvl="1"/>
            <a:r>
              <a:rPr lang="en-US" altLang="en-US"/>
              <a:t>Athletic fields – Recreational</a:t>
            </a:r>
          </a:p>
          <a:p>
            <a:pPr lvl="1">
              <a:buFontTx/>
              <a:buNone/>
            </a:pPr>
            <a:r>
              <a:rPr lang="en-US" altLang="en-US"/>
              <a:t>	3 - 6 Fields/ FTE</a:t>
            </a:r>
          </a:p>
          <a:p>
            <a:pPr lvl="1">
              <a:buFontTx/>
              <a:buNone/>
            </a:pPr>
            <a:endParaRPr lang="en-US" altLang="en-US"/>
          </a:p>
          <a:p>
            <a:pPr lvl="1">
              <a:buFontTx/>
              <a:buNone/>
            </a:pPr>
            <a:endParaRPr lang="en-US" altLang="en-US" sz="2400"/>
          </a:p>
          <a:p>
            <a:pPr lvl="1">
              <a:buFontTx/>
              <a:buNone/>
            </a:pPr>
            <a:endParaRPr lang="en-US" altLang="en-US" sz="2400"/>
          </a:p>
        </p:txBody>
      </p:sp>
      <p:pic>
        <p:nvPicPr>
          <p:cNvPr id="53252" name="Picture 4" descr="C:\Documents and Settings\tflood2\Desktop\Elon Pics\Elon University - PGMS Award\Elon Challenges 2.jpg">
            <a:extLst>
              <a:ext uri="{FF2B5EF4-FFF2-40B4-BE49-F238E27FC236}">
                <a16:creationId xmlns:a16="http://schemas.microsoft.com/office/drawing/2014/main" id="{CFFE5531-4D7D-97CF-D64A-C91D6D2C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78188"/>
            <a:ext cx="5160963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F605E8AA-441C-BD88-D224-A137924F7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/>
            <a:br>
              <a:rPr lang="en-US" altLang="en-US" sz="3600"/>
            </a:br>
            <a:r>
              <a:rPr lang="en-US" altLang="en-US" sz="3600"/>
              <a:t>	Snow Removal</a:t>
            </a:r>
            <a:br>
              <a:rPr lang="en-US" altLang="en-US" sz="3600"/>
            </a:br>
            <a:r>
              <a:rPr lang="en-US" altLang="en-US" sz="3600"/>
              <a:t>	</a:t>
            </a:r>
            <a:br>
              <a:rPr lang="en-US" altLang="en-US" sz="3600"/>
            </a:br>
            <a:r>
              <a:rPr lang="en-US" altLang="en-US" sz="3600"/>
              <a:t>	</a:t>
            </a:r>
            <a:br>
              <a:rPr lang="en-US" altLang="en-US" sz="3600"/>
            </a:br>
            <a:endParaRPr lang="en-US" altLang="en-US" sz="4800"/>
          </a:p>
        </p:txBody>
      </p:sp>
      <p:pic>
        <p:nvPicPr>
          <p:cNvPr id="55299" name="Picture 4" descr="http://bakerlandscapeirrigation.com/images/snowplow.jpg">
            <a:hlinkClick r:id="rId2"/>
            <a:extLst>
              <a:ext uri="{FF2B5EF4-FFF2-40B4-BE49-F238E27FC236}">
                <a16:creationId xmlns:a16="http://schemas.microsoft.com/office/drawing/2014/main" id="{7F016AC7-6276-26B7-096B-7BAE613D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32075"/>
            <a:ext cx="4191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>
            <a:extLst>
              <a:ext uri="{FF2B5EF4-FFF2-40B4-BE49-F238E27FC236}">
                <a16:creationId xmlns:a16="http://schemas.microsoft.com/office/drawing/2014/main" id="{85BF55F9-B1D1-EEFE-5C70-6916F8DE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013" y="1117600"/>
            <a:ext cx="11860213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1">
            <a:extLst>
              <a:ext uri="{FF2B5EF4-FFF2-40B4-BE49-F238E27FC236}">
                <a16:creationId xmlns:a16="http://schemas.microsoft.com/office/drawing/2014/main" id="{FFA97AB6-A6C2-4295-C90C-C1331973E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6324" name="Content Placeholder 2">
            <a:extLst>
              <a:ext uri="{FF2B5EF4-FFF2-40B4-BE49-F238E27FC236}">
                <a16:creationId xmlns:a16="http://schemas.microsoft.com/office/drawing/2014/main" id="{95E95E43-815C-2207-4F3E-EA56C5AD891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066800"/>
            <a:ext cx="8229600" cy="54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b="1" dirty="0"/>
              <a:t>Snow Removal </a:t>
            </a:r>
            <a:r>
              <a:rPr lang="en-US" altLang="en-US" dirty="0"/>
              <a:t>- Response Plans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/>
              <a:t>By Priority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/>
              <a:t>By Zone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/>
              <a:t>By Equipment Assignment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r>
              <a:rPr lang="en-US" altLang="en-US" b="1" dirty="0"/>
              <a:t>Reasonable and Defendable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553C22C-3CD4-F9A1-7325-F7290239E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E7C6A1EE-F64E-89AC-C579-BB063986A3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41437"/>
            <a:ext cx="8229600" cy="4525963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Organizational Goals/Mission</a:t>
            </a:r>
          </a:p>
          <a:p>
            <a:pPr lvl="1" eaLnBrk="1" hangingPunct="1">
              <a:defRPr/>
            </a:pPr>
            <a:r>
              <a:rPr lang="en-US" altLang="en-US" dirty="0"/>
              <a:t>Attractive </a:t>
            </a:r>
          </a:p>
          <a:p>
            <a:pPr lvl="1" eaLnBrk="1" hangingPunct="1">
              <a:defRPr/>
            </a:pPr>
            <a:r>
              <a:rPr lang="en-US" altLang="en-US" dirty="0"/>
              <a:t>Marketing</a:t>
            </a:r>
          </a:p>
          <a:p>
            <a:pPr lvl="1" eaLnBrk="1" hangingPunct="1">
              <a:defRPr/>
            </a:pPr>
            <a:r>
              <a:rPr lang="en-US" altLang="en-US" dirty="0"/>
              <a:t>Safe</a:t>
            </a:r>
          </a:p>
          <a:p>
            <a:pPr lvl="1" eaLnBrk="1" hangingPunct="1">
              <a:defRPr/>
            </a:pPr>
            <a:r>
              <a:rPr lang="en-US" altLang="en-US" dirty="0"/>
              <a:t>Functional </a:t>
            </a:r>
          </a:p>
          <a:p>
            <a:pPr lvl="1" eaLnBrk="1" hangingPunct="1">
              <a:defRPr/>
            </a:pPr>
            <a:r>
              <a:rPr lang="en-US" altLang="en-US" dirty="0"/>
              <a:t>Low Cost</a:t>
            </a:r>
          </a:p>
          <a:p>
            <a:pPr lvl="1" eaLnBrk="1" hangingPunct="1">
              <a:defRPr/>
            </a:pPr>
            <a:r>
              <a:rPr lang="en-US" altLang="en-US" dirty="0"/>
              <a:t>Educational Resource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dirty="0"/>
          </a:p>
        </p:txBody>
      </p:sp>
      <p:pic>
        <p:nvPicPr>
          <p:cNvPr id="19460" name="Picture 4" descr="Burton Tower.jpg">
            <a:extLst>
              <a:ext uri="{FF2B5EF4-FFF2-40B4-BE49-F238E27FC236}">
                <a16:creationId xmlns:a16="http://schemas.microsoft.com/office/drawing/2014/main" id="{0B21A437-A5B4-A728-AA11-752B31F62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65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7089C2ED-B092-AF8D-BB60-0D2580A9843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76483"/>
            <a:ext cx="6096000" cy="65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b="1" dirty="0"/>
              <a:t>Snow Removal</a:t>
            </a:r>
          </a:p>
          <a:p>
            <a:pPr lvl="1" eaLnBrk="1" hangingPunct="1">
              <a:buFontTx/>
              <a:buNone/>
            </a:pPr>
            <a:r>
              <a:rPr lang="en-US" altLang="en-US" dirty="0"/>
              <a:t>- Equipment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r>
              <a:rPr lang="en-US" altLang="en-US" dirty="0"/>
              <a:t>			cost ranges 0-50% of 				operating budget</a:t>
            </a:r>
          </a:p>
        </p:txBody>
      </p:sp>
      <p:sp>
        <p:nvSpPr>
          <p:cNvPr id="58370" name="Title 1">
            <a:extLst>
              <a:ext uri="{FF2B5EF4-FFF2-40B4-BE49-F238E27FC236}">
                <a16:creationId xmlns:a16="http://schemas.microsoft.com/office/drawing/2014/main" id="{3B8A1D88-B8C9-868D-74EB-14ED7BD830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pic>
        <p:nvPicPr>
          <p:cNvPr id="58372" name="Picture 2" descr="C:\Users\tflood2\Desktop\421593_hard_side_cab_642x462.jpg">
            <a:extLst>
              <a:ext uri="{FF2B5EF4-FFF2-40B4-BE49-F238E27FC236}">
                <a16:creationId xmlns:a16="http://schemas.microsoft.com/office/drawing/2014/main" id="{4A22B038-DC96-7319-D3CD-B666EE312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2829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 descr="C:\Users\tflood2\Desktop\A11-large.jpg">
            <a:extLst>
              <a:ext uri="{FF2B5EF4-FFF2-40B4-BE49-F238E27FC236}">
                <a16:creationId xmlns:a16="http://schemas.microsoft.com/office/drawing/2014/main" id="{4E65AD67-3536-51E0-C165-9941ADD6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7" y="1265780"/>
            <a:ext cx="3709275" cy="257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5" descr="https://encrypted-tbn0.gstatic.com/images?q=tbn:ANd9GcTqeG5NRnu8jNClbV03dqJNogr5hs0Q_mlo_YPzIrOxULgOKRwM">
            <a:extLst>
              <a:ext uri="{FF2B5EF4-FFF2-40B4-BE49-F238E27FC236}">
                <a16:creationId xmlns:a16="http://schemas.microsoft.com/office/drawing/2014/main" id="{A68B29BA-E805-E3B4-7E9B-6FAEAD017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16375"/>
            <a:ext cx="34290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B1AD26-CC2C-866D-AF85-AD0CBC727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179" y="3724402"/>
            <a:ext cx="2335480" cy="1752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3ABD3-5879-5EFF-922D-889C51AC2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26" y="3845628"/>
            <a:ext cx="3005588" cy="20057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6D47680E-0542-9493-7D71-BC872C682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229600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/>
              <a:t>Athletics &amp; Synthetic Turf </a:t>
            </a: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3200" dirty="0"/>
              <a:t>Professional Sports Field Management</a:t>
            </a:r>
            <a:br>
              <a:rPr lang="en-US" altLang="en-US" sz="3600" dirty="0"/>
            </a:br>
            <a:r>
              <a:rPr lang="en-US" altLang="en-US" sz="2400" b="1" dirty="0"/>
              <a:t>Manage for Student Athlete Safety </a:t>
            </a:r>
            <a:br>
              <a:rPr lang="en-US" altLang="en-US" sz="2400" b="1" dirty="0"/>
            </a:br>
            <a:r>
              <a:rPr lang="en-US" altLang="en-US" sz="2400" b="1" dirty="0"/>
              <a:t>(</a:t>
            </a:r>
            <a:r>
              <a:rPr lang="en-US" altLang="en-US" sz="2000" dirty="0"/>
              <a:t>it’s not just grass)</a:t>
            </a:r>
            <a:br>
              <a:rPr lang="en-US" altLang="en-US" sz="2800" dirty="0"/>
            </a:br>
            <a:br>
              <a:rPr lang="en-US" altLang="en-US" sz="2800" dirty="0"/>
            </a:br>
            <a:br>
              <a:rPr lang="en-US" altLang="en-US" sz="4000" dirty="0"/>
            </a:br>
            <a:endParaRPr lang="en-US" altLang="en-US" sz="4000" dirty="0"/>
          </a:p>
        </p:txBody>
      </p:sp>
      <p:pic>
        <p:nvPicPr>
          <p:cNvPr id="61443" name="Picture 6">
            <a:extLst>
              <a:ext uri="{FF2B5EF4-FFF2-40B4-BE49-F238E27FC236}">
                <a16:creationId xmlns:a16="http://schemas.microsoft.com/office/drawing/2014/main" id="{2EDFCB2C-6A07-C0C3-404A-481B7F5C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2600"/>
            <a:ext cx="91440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37DEDFA-291D-487A-0296-07ACFA0A3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94796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/>
              <a:t>Professional Sports Field Management</a:t>
            </a:r>
            <a:br>
              <a:rPr lang="en-US" altLang="en-US" sz="3600" dirty="0"/>
            </a:br>
            <a:r>
              <a:rPr lang="en-US" altLang="en-US" sz="2000" dirty="0"/>
              <a:t>Natural vs. Synthetic</a:t>
            </a:r>
            <a:endParaRPr lang="en-US" altLang="en-US" sz="4000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D5C8EF9-CA9B-D4CB-5DD4-4D938E510A5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0" y="1393477"/>
            <a:ext cx="4305300" cy="4953000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/>
              <a:t>Considerations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Capital cost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Life cycle cost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Maintenance needs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Number of sports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Multiple lines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All weather use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Surface temperature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Painting and scrubbing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Injury &amp; playability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Coach preferences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pic>
        <p:nvPicPr>
          <p:cNvPr id="63492" name="Picture 2" descr="http://www.syntheticturfcouncil.org/photos/class/gallery/2109/20130514_131957_24719.jpg">
            <a:extLst>
              <a:ext uri="{FF2B5EF4-FFF2-40B4-BE49-F238E27FC236}">
                <a16:creationId xmlns:a16="http://schemas.microsoft.com/office/drawing/2014/main" id="{A87DE5EB-D2AF-AB34-7A35-38495465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1054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>
            <a:extLst>
              <a:ext uri="{FF2B5EF4-FFF2-40B4-BE49-F238E27FC236}">
                <a16:creationId xmlns:a16="http://schemas.microsoft.com/office/drawing/2014/main" id="{651DE761-DFB5-A257-6EB6-CE68C4490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0"/>
            <a:ext cx="172561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>
            <a:extLst>
              <a:ext uri="{FF2B5EF4-FFF2-40B4-BE49-F238E27FC236}">
                <a16:creationId xmlns:a16="http://schemas.microsoft.com/office/drawing/2014/main" id="{BE947F5E-9155-CC95-91C3-58532233C0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638800" y="990600"/>
            <a:ext cx="30480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 sz="2000" dirty="0"/>
            </a:br>
            <a:r>
              <a:rPr lang="en-US" altLang="en-US" sz="3200" b="1" dirty="0"/>
              <a:t>QUESTIONS?</a:t>
            </a:r>
            <a:br>
              <a:rPr lang="en-US" altLang="en-US" sz="2000" dirty="0"/>
            </a:br>
            <a:br>
              <a:rPr lang="en-US" altLang="en-US" sz="2000" dirty="0"/>
            </a:br>
            <a:br>
              <a:rPr lang="en-US" altLang="en-US" sz="2000" dirty="0"/>
            </a:br>
            <a:br>
              <a:rPr lang="en-US" altLang="en-US" sz="2000" dirty="0"/>
            </a:br>
            <a:br>
              <a:rPr lang="en-US" altLang="en-US" sz="2000" dirty="0"/>
            </a:br>
            <a:br>
              <a:rPr lang="en-US" altLang="en-US" sz="2000" dirty="0"/>
            </a:br>
            <a:br>
              <a:rPr lang="en-US" altLang="en-US" sz="2000" dirty="0"/>
            </a:br>
            <a:br>
              <a:rPr lang="en-US" altLang="en-US" sz="2000" dirty="0"/>
            </a:br>
            <a:r>
              <a:rPr lang="en-US" altLang="en-US" sz="2000" dirty="0"/>
              <a:t>Tom Flood</a:t>
            </a:r>
            <a:br>
              <a:rPr lang="en-US" altLang="en-US" sz="2000" dirty="0"/>
            </a:br>
            <a:r>
              <a:rPr lang="en-US" altLang="en-US" sz="2000" dirty="0">
                <a:hlinkClick r:id="rId3"/>
              </a:rPr>
              <a:t>tflood@udel.edu</a:t>
            </a:r>
            <a:br>
              <a:rPr lang="en-US" altLang="en-US" sz="2000" dirty="0"/>
            </a:br>
            <a:r>
              <a:rPr lang="en-US" altLang="en-US" sz="2000" dirty="0"/>
              <a:t>University of Delaware</a:t>
            </a:r>
          </a:p>
        </p:txBody>
      </p:sp>
      <p:sp>
        <p:nvSpPr>
          <p:cNvPr id="73732" name="Subtitle 2">
            <a:extLst>
              <a:ext uri="{FF2B5EF4-FFF2-40B4-BE49-F238E27FC236}">
                <a16:creationId xmlns:a16="http://schemas.microsoft.com/office/drawing/2014/main" id="{2293D25A-4ECA-01DD-4826-8FDDDD27DFE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704278" y="6003925"/>
            <a:ext cx="553472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en-US" altLang="en-US" sz="1800" dirty="0"/>
              <a:t>This concludes The American Institute of Architects Continuing Education Systems Course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69DF2-3C93-E19D-19D4-433660667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28600"/>
            <a:ext cx="52578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4E17BBD-9D21-BC3B-86CD-4AC37C752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/>
              <a:t> 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D9E41D9-9085-5F24-682B-4E36D61A253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95263" y="381000"/>
            <a:ext cx="5105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62% of high school seniors were most influence by the appearance of the building and grounds during their visit to college campus.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2400" i="1"/>
              <a:t>How Do Students Choose a College,1986</a:t>
            </a:r>
            <a:r>
              <a:rPr lang="en-US" altLang="en-US" sz="2400"/>
              <a:t>, Carnegie Foundation for the Advancement of Teaching</a:t>
            </a:r>
          </a:p>
        </p:txBody>
      </p:sp>
      <p:pic>
        <p:nvPicPr>
          <p:cNvPr id="12292" name="Picture 4" descr="campus_scenics09">
            <a:extLst>
              <a:ext uri="{FF2B5EF4-FFF2-40B4-BE49-F238E27FC236}">
                <a16:creationId xmlns:a16="http://schemas.microsoft.com/office/drawing/2014/main" id="{4F4225AC-D026-B856-E9A5-61DF1C06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1066800"/>
            <a:ext cx="3725863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6993537-0AD5-FD9E-277B-F40CCD923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/>
              <a:t> 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F381B84-614E-EA33-7619-BBAE50D1E39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52400"/>
            <a:ext cx="8991600" cy="5257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Students visit an average of 10 college campuses.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1800" i="1" dirty="0"/>
              <a:t>National Association of College Admissions Counselors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800" i="1" dirty="0"/>
          </a:p>
          <a:p>
            <a:pPr eaLnBrk="1" hangingPunct="1">
              <a:defRPr/>
            </a:pPr>
            <a:r>
              <a:rPr lang="en-US" altLang="en-US" dirty="0"/>
              <a:t>47 % of students said the campus visit was the most influential factor in their college selection.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1800" i="1" dirty="0"/>
              <a:t>2009, How Students Really Decide; College Selection From the Inside. Zinch.com</a:t>
            </a:r>
          </a:p>
        </p:txBody>
      </p:sp>
      <p:pic>
        <p:nvPicPr>
          <p:cNvPr id="2" name="Picture 6" descr=" ">
            <a:extLst>
              <a:ext uri="{FF2B5EF4-FFF2-40B4-BE49-F238E27FC236}">
                <a16:creationId xmlns:a16="http://schemas.microsoft.com/office/drawing/2014/main" id="{1F43179B-534D-1759-0ADD-36AF600F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Image result for projection of numbers of 18 year olds in the us over time">
            <a:extLst>
              <a:ext uri="{FF2B5EF4-FFF2-40B4-BE49-F238E27FC236}">
                <a16:creationId xmlns:a16="http://schemas.microsoft.com/office/drawing/2014/main" id="{B8E18FDD-A293-254A-FF3B-800BDA4F6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5400" y="190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87" name="AutoShape 4" descr="Image result for projection of numbers of 18 year olds in the us over time">
            <a:extLst>
              <a:ext uri="{FF2B5EF4-FFF2-40B4-BE49-F238E27FC236}">
                <a16:creationId xmlns:a16="http://schemas.microsoft.com/office/drawing/2014/main" id="{433F406D-C6A2-15A2-425B-BE1F056C4F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6388" name="Picture 6" descr="https://www.bdcnetwork.com/sites/default/files/body-images/2014-1215-18yo-Projection-2028.jpg">
            <a:extLst>
              <a:ext uri="{FF2B5EF4-FFF2-40B4-BE49-F238E27FC236}">
                <a16:creationId xmlns:a16="http://schemas.microsoft.com/office/drawing/2014/main" id="{16C1949A-4224-5082-DAC2-FCC11151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8" y="914400"/>
            <a:ext cx="8759222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le 1">
            <a:extLst>
              <a:ext uri="{FF2B5EF4-FFF2-40B4-BE49-F238E27FC236}">
                <a16:creationId xmlns:a16="http://schemas.microsoft.com/office/drawing/2014/main" id="{96075069-1285-22EC-7082-829FFA32B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43B07F1-4354-F05F-94B6-BCCE7D014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7AFC9F92-62A3-AC61-9569-C61BE3C905C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52400" y="457200"/>
            <a:ext cx="8382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sz="3200" b="1" dirty="0"/>
              <a:t>APPA Grounds Maintenance Levels</a:t>
            </a:r>
          </a:p>
          <a:p>
            <a:pPr lvl="1" eaLnBrk="1" hangingPunct="1">
              <a:buFontTx/>
              <a:buNone/>
            </a:pPr>
            <a:endParaRPr lang="en-US" altLang="en-US" b="1" dirty="0"/>
          </a:p>
          <a:p>
            <a:pPr lvl="1" eaLnBrk="1" hangingPunct="1">
              <a:buFontTx/>
              <a:buNone/>
            </a:pPr>
            <a:r>
              <a:rPr lang="en-US" altLang="en-US" dirty="0"/>
              <a:t>	Level 6 – Natural areas</a:t>
            </a:r>
          </a:p>
          <a:p>
            <a:pPr lvl="1" eaLnBrk="1" hangingPunct="1">
              <a:buFontTx/>
              <a:buNone/>
            </a:pPr>
            <a:r>
              <a:rPr lang="en-US" altLang="en-US" dirty="0"/>
              <a:t>	Level 5 – Minimum-level</a:t>
            </a:r>
          </a:p>
          <a:p>
            <a:pPr lvl="1" eaLnBrk="1" hangingPunct="1">
              <a:buFontTx/>
              <a:buNone/>
            </a:pPr>
            <a:r>
              <a:rPr lang="en-US" altLang="en-US" dirty="0"/>
              <a:t>	Level 4 – Moderately low-level</a:t>
            </a:r>
          </a:p>
          <a:p>
            <a:pPr lvl="1" eaLnBrk="1" hangingPunct="1">
              <a:buFontTx/>
              <a:buNone/>
            </a:pPr>
            <a:r>
              <a:rPr lang="en-US" altLang="en-US" dirty="0"/>
              <a:t>	Level 3 – Moderate-level</a:t>
            </a:r>
          </a:p>
          <a:p>
            <a:pPr lvl="1" eaLnBrk="1" hangingPunct="1">
              <a:buFontTx/>
              <a:buNone/>
            </a:pPr>
            <a:r>
              <a:rPr lang="en-US" altLang="en-US" dirty="0"/>
              <a:t>	Level 2 – High-level</a:t>
            </a:r>
          </a:p>
          <a:p>
            <a:pPr lvl="1" eaLnBrk="1" hangingPunct="1">
              <a:buFontTx/>
              <a:buNone/>
            </a:pPr>
            <a:r>
              <a:rPr lang="en-US" altLang="en-US" dirty="0"/>
              <a:t>	Level 1 – State-of-the-art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r>
              <a:rPr lang="en-US" altLang="en-US" i="1" dirty="0"/>
              <a:t>What level is your school?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:\Documents and Settings\tflood2\Desktop\Universities\U Mich\student mess.JPG">
            <a:extLst>
              <a:ext uri="{FF2B5EF4-FFF2-40B4-BE49-F238E27FC236}">
                <a16:creationId xmlns:a16="http://schemas.microsoft.com/office/drawing/2014/main" id="{1E653E98-658F-71D2-0C2F-CDFA3F80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743200"/>
            <a:ext cx="5221288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6830D8AE-17A2-31D7-5E57-6191E7A6F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Parts &amp; Priorities</a:t>
            </a:r>
          </a:p>
        </p:txBody>
      </p:sp>
      <p:sp>
        <p:nvSpPr>
          <p:cNvPr id="21508" name="Content Placeholder 2">
            <a:extLst>
              <a:ext uri="{FF2B5EF4-FFF2-40B4-BE49-F238E27FC236}">
                <a16:creationId xmlns:a16="http://schemas.microsoft.com/office/drawing/2014/main" id="{108ADDBC-3545-D2BD-993B-5821AA12920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828800"/>
            <a:ext cx="8229600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/>
              <a:t>APPA Level 3  - ‘</a:t>
            </a:r>
            <a:r>
              <a:rPr lang="en-US" altLang="en-US" sz="2800" b="1" i="1" dirty="0"/>
              <a:t>Clean &amp; Green’</a:t>
            </a:r>
          </a:p>
          <a:p>
            <a:pPr lvl="1" eaLnBrk="1" hangingPunct="1"/>
            <a:r>
              <a:rPr lang="en-US" altLang="en-US" dirty="0"/>
              <a:t>Litter Collection</a:t>
            </a:r>
          </a:p>
          <a:p>
            <a:pPr lvl="2" eaLnBrk="1" hangingPunct="1"/>
            <a:r>
              <a:rPr lang="en-US" altLang="en-US" dirty="0"/>
              <a:t>2-3 /</a:t>
            </a:r>
            <a:r>
              <a:rPr lang="en-US" altLang="en-US" dirty="0" err="1"/>
              <a:t>wk</a:t>
            </a: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4D0CA4AFB0D041A739BBE19652E6C8" ma:contentTypeVersion="9" ma:contentTypeDescription="Create a new document." ma:contentTypeScope="" ma:versionID="a253dd8a00c7be4f5d3b30a1f56b2682">
  <xsd:schema xmlns:xsd="http://www.w3.org/2001/XMLSchema" xmlns:xs="http://www.w3.org/2001/XMLSchema" xmlns:p="http://schemas.microsoft.com/office/2006/metadata/properties" xmlns:ns3="0e4f9234-4609-4427-87f2-5778f7992893" targetNamespace="http://schemas.microsoft.com/office/2006/metadata/properties" ma:root="true" ma:fieldsID="6653ab0bb261e670aa999fa5ce3ad74c" ns3:_="">
    <xsd:import namespace="0e4f9234-4609-4427-87f2-5778f79928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9234-4609-4427-87f2-5778f79928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e4f9234-4609-4427-87f2-5778f7992893" xsi:nil="true"/>
  </documentManagement>
</p:properties>
</file>

<file path=customXml/itemProps1.xml><?xml version="1.0" encoding="utf-8"?>
<ds:datastoreItem xmlns:ds="http://schemas.openxmlformats.org/officeDocument/2006/customXml" ds:itemID="{DC6421CE-C204-45BD-9680-45954A1034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f9234-4609-4427-87f2-5778f79928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46C08D-FBEB-4035-A54D-C582BFFA30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C1CDD4-B9FA-42E4-88BC-63B7FC3EA99D}">
  <ds:schemaRefs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0e4f9234-4609-4427-87f2-5778f79928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41757</TotalTime>
  <Words>987</Words>
  <Application>Microsoft Office PowerPoint</Application>
  <PresentationFormat>On-screen Show (4:3)</PresentationFormat>
  <Paragraphs>311</Paragraphs>
  <Slides>43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Times New Roman</vt:lpstr>
      <vt:lpstr>Calibri</vt:lpstr>
      <vt:lpstr>Custom Design</vt:lpstr>
      <vt:lpstr>Worksheet</vt:lpstr>
      <vt:lpstr>Microsoft Excel Worksheet</vt:lpstr>
      <vt:lpstr>Grounds Maintenance Programs </vt:lpstr>
      <vt:lpstr>Learning Objectives </vt:lpstr>
      <vt:lpstr> Purpose of Grounds Management</vt:lpstr>
      <vt:lpstr>PowerPoint Presentation</vt:lpstr>
      <vt:lpstr> </vt:lpstr>
      <vt:lpstr> </vt:lpstr>
      <vt:lpstr>PowerPoint Presentation</vt:lpstr>
      <vt:lpstr>PowerPoint Presentation</vt:lpstr>
      <vt:lpstr>Parts &amp; Priorities</vt:lpstr>
      <vt:lpstr>Parts &amp; Priorities</vt:lpstr>
      <vt:lpstr>Parts &amp; Priorities</vt:lpstr>
      <vt:lpstr>Parts &amp; Priorities</vt:lpstr>
      <vt:lpstr>Parts &amp; Priorities</vt:lpstr>
      <vt:lpstr>Parts &amp; Priorities</vt:lpstr>
      <vt:lpstr>Parts &amp; Priorities</vt:lpstr>
      <vt:lpstr>Parts &amp; Priorities</vt:lpstr>
      <vt:lpstr>PowerPoint Presentation</vt:lpstr>
      <vt:lpstr>PowerPoint Presentation</vt:lpstr>
      <vt:lpstr>Organizational Structure – task based</vt:lpstr>
      <vt:lpstr>Organizational Structure – zone based</vt:lpstr>
      <vt:lpstr>Organizational Structures</vt:lpstr>
      <vt:lpstr>Resource Requirements</vt:lpstr>
      <vt:lpstr>Resource Requirements</vt:lpstr>
      <vt:lpstr>Resource Requirements</vt:lpstr>
      <vt:lpstr>             </vt:lpstr>
      <vt:lpstr>Resource Requirements - Financial</vt:lpstr>
      <vt:lpstr>Resource Requirements - Financial</vt:lpstr>
      <vt:lpstr>Resource Requirements - Financial</vt:lpstr>
      <vt:lpstr>Resource Requirements</vt:lpstr>
      <vt:lpstr>Staffing</vt:lpstr>
      <vt:lpstr>APPA  FPI</vt:lpstr>
      <vt:lpstr>  </vt:lpstr>
      <vt:lpstr>Resource Requirements</vt:lpstr>
      <vt:lpstr>Resource Requirements</vt:lpstr>
      <vt:lpstr>Resource Requirements</vt:lpstr>
      <vt:lpstr>Resource Requirements</vt:lpstr>
      <vt:lpstr>Resource Requirements</vt:lpstr>
      <vt:lpstr>  Snow Removal     </vt:lpstr>
      <vt:lpstr>PowerPoint Presentation</vt:lpstr>
      <vt:lpstr>PowerPoint Presentation</vt:lpstr>
      <vt:lpstr>Athletics &amp; Synthetic Turf   Professional Sports Field Management Manage for Student Athlete Safety  (it’s not just grass)   </vt:lpstr>
      <vt:lpstr>Professional Sports Field Management Natural vs. Synthetic</vt:lpstr>
      <vt:lpstr> QUESTIONS?        Tom Flood tflood@udel.edu University of Delaware</vt:lpstr>
    </vt:vector>
  </TitlesOfParts>
  <Company>Elon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Elon</dc:creator>
  <cp:lastModifiedBy>Thomas Flood</cp:lastModifiedBy>
  <cp:revision>434</cp:revision>
  <cp:lastPrinted>2023-12-18T15:12:22Z</cp:lastPrinted>
  <dcterms:created xsi:type="dcterms:W3CDTF">2006-06-08T15:45:39Z</dcterms:created>
  <dcterms:modified xsi:type="dcterms:W3CDTF">2023-12-18T21:51:07Z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0x010100A84D0CA4AFB0D041A739BBE19652E6C8</vt:lpwstr>
  </property>
</Properties>
</file>